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34"/>
  </p:notesMasterIdLst>
  <p:sldIdLst>
    <p:sldId id="256" r:id="rId2"/>
    <p:sldId id="263" r:id="rId3"/>
    <p:sldId id="283" r:id="rId4"/>
    <p:sldId id="265" r:id="rId5"/>
    <p:sldId id="284" r:id="rId6"/>
    <p:sldId id="266" r:id="rId7"/>
    <p:sldId id="267" r:id="rId8"/>
    <p:sldId id="285" r:id="rId9"/>
    <p:sldId id="286" r:id="rId10"/>
    <p:sldId id="269" r:id="rId11"/>
    <p:sldId id="270" r:id="rId12"/>
    <p:sldId id="288" r:id="rId13"/>
    <p:sldId id="287" r:id="rId14"/>
    <p:sldId id="273" r:id="rId15"/>
    <p:sldId id="289" r:id="rId16"/>
    <p:sldId id="290" r:id="rId17"/>
    <p:sldId id="291" r:id="rId18"/>
    <p:sldId id="277" r:id="rId19"/>
    <p:sldId id="301" r:id="rId20"/>
    <p:sldId id="298" r:id="rId21"/>
    <p:sldId id="302" r:id="rId22"/>
    <p:sldId id="292" r:id="rId23"/>
    <p:sldId id="300" r:id="rId24"/>
    <p:sldId id="306" r:id="rId25"/>
    <p:sldId id="304" r:id="rId26"/>
    <p:sldId id="307" r:id="rId27"/>
    <p:sldId id="279" r:id="rId28"/>
    <p:sldId id="295" r:id="rId29"/>
    <p:sldId id="281" r:id="rId30"/>
    <p:sldId id="299" r:id="rId31"/>
    <p:sldId id="296" r:id="rId32"/>
    <p:sldId id="282" r:id="rId33"/>
  </p:sldIdLst>
  <p:sldSz cx="9144000" cy="5143500" type="screen16x9"/>
  <p:notesSz cx="6858000" cy="9144000"/>
  <p:custDataLst>
    <p:tags r:id="rId35"/>
  </p:custData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ＭＳ Ｐゴシック" pitchFamily="1" charset="-128"/>
        <a:cs typeface="+mn-cs"/>
      </a:defRPr>
    </a:lvl1pPr>
    <a:lvl2pPr marL="457200" algn="l" rtl="0" eaLnBrk="0" fontAlgn="base" hangingPunct="0">
      <a:spcBef>
        <a:spcPct val="0"/>
      </a:spcBef>
      <a:spcAft>
        <a:spcPct val="0"/>
      </a:spcAft>
      <a:defRPr kern="1200">
        <a:solidFill>
          <a:schemeClr val="tx1"/>
        </a:solidFill>
        <a:latin typeface="Tahoma" pitchFamily="34" charset="0"/>
        <a:ea typeface="ＭＳ Ｐゴシック" pitchFamily="1" charset="-128"/>
        <a:cs typeface="+mn-cs"/>
      </a:defRPr>
    </a:lvl2pPr>
    <a:lvl3pPr marL="914400" algn="l" rtl="0" eaLnBrk="0" fontAlgn="base" hangingPunct="0">
      <a:spcBef>
        <a:spcPct val="0"/>
      </a:spcBef>
      <a:spcAft>
        <a:spcPct val="0"/>
      </a:spcAft>
      <a:defRPr kern="1200">
        <a:solidFill>
          <a:schemeClr val="tx1"/>
        </a:solidFill>
        <a:latin typeface="Tahoma" pitchFamily="34" charset="0"/>
        <a:ea typeface="ＭＳ Ｐゴシック" pitchFamily="1" charset="-128"/>
        <a:cs typeface="+mn-cs"/>
      </a:defRPr>
    </a:lvl3pPr>
    <a:lvl4pPr marL="1371600" algn="l" rtl="0" eaLnBrk="0" fontAlgn="base" hangingPunct="0">
      <a:spcBef>
        <a:spcPct val="0"/>
      </a:spcBef>
      <a:spcAft>
        <a:spcPct val="0"/>
      </a:spcAft>
      <a:defRPr kern="1200">
        <a:solidFill>
          <a:schemeClr val="tx1"/>
        </a:solidFill>
        <a:latin typeface="Tahoma" pitchFamily="34" charset="0"/>
        <a:ea typeface="ＭＳ Ｐゴシック" pitchFamily="1" charset="-128"/>
        <a:cs typeface="+mn-cs"/>
      </a:defRPr>
    </a:lvl4pPr>
    <a:lvl5pPr marL="1828800" algn="l" rtl="0" eaLnBrk="0" fontAlgn="base" hangingPunct="0">
      <a:spcBef>
        <a:spcPct val="0"/>
      </a:spcBef>
      <a:spcAft>
        <a:spcPct val="0"/>
      </a:spcAft>
      <a:defRPr kern="1200">
        <a:solidFill>
          <a:schemeClr val="tx1"/>
        </a:solidFill>
        <a:latin typeface="Tahoma" pitchFamily="34" charset="0"/>
        <a:ea typeface="ＭＳ Ｐゴシック" pitchFamily="1" charset="-128"/>
        <a:cs typeface="+mn-cs"/>
      </a:defRPr>
    </a:lvl5pPr>
    <a:lvl6pPr marL="2286000" algn="l" defTabSz="914400" rtl="0" eaLnBrk="1" latinLnBrk="0" hangingPunct="1">
      <a:defRPr kern="1200">
        <a:solidFill>
          <a:schemeClr val="tx1"/>
        </a:solidFill>
        <a:latin typeface="Tahoma" pitchFamily="34" charset="0"/>
        <a:ea typeface="ＭＳ Ｐゴシック" pitchFamily="1" charset="-128"/>
        <a:cs typeface="+mn-cs"/>
      </a:defRPr>
    </a:lvl6pPr>
    <a:lvl7pPr marL="2743200" algn="l" defTabSz="914400" rtl="0" eaLnBrk="1" latinLnBrk="0" hangingPunct="1">
      <a:defRPr kern="1200">
        <a:solidFill>
          <a:schemeClr val="tx1"/>
        </a:solidFill>
        <a:latin typeface="Tahoma" pitchFamily="34" charset="0"/>
        <a:ea typeface="ＭＳ Ｐゴシック" pitchFamily="1" charset="-128"/>
        <a:cs typeface="+mn-cs"/>
      </a:defRPr>
    </a:lvl7pPr>
    <a:lvl8pPr marL="3200400" algn="l" defTabSz="914400" rtl="0" eaLnBrk="1" latinLnBrk="0" hangingPunct="1">
      <a:defRPr kern="1200">
        <a:solidFill>
          <a:schemeClr val="tx1"/>
        </a:solidFill>
        <a:latin typeface="Tahoma" pitchFamily="34" charset="0"/>
        <a:ea typeface="ＭＳ Ｐゴシック" pitchFamily="1" charset="-128"/>
        <a:cs typeface="+mn-cs"/>
      </a:defRPr>
    </a:lvl8pPr>
    <a:lvl9pPr marL="3657600" algn="l" defTabSz="914400" rtl="0" eaLnBrk="1" latinLnBrk="0" hangingPunct="1">
      <a:defRPr kern="1200">
        <a:solidFill>
          <a:schemeClr val="tx1"/>
        </a:solidFill>
        <a:latin typeface="Tahoma" pitchFamily="34"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29" autoAdjust="0"/>
    <p:restoredTop sz="64516" autoAdjust="0"/>
  </p:normalViewPr>
  <p:slideViewPr>
    <p:cSldViewPr>
      <p:cViewPr varScale="1">
        <p:scale>
          <a:sx n="40" d="100"/>
          <a:sy n="40" d="100"/>
        </p:scale>
        <p:origin x="-624" y="-96"/>
      </p:cViewPr>
      <p:guideLst>
        <p:guide orient="horz" pos="162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345B70E-0793-449D-B8EE-FDA27F9FDEF6}" type="slidenum">
              <a:rPr lang="en-US"/>
              <a:pPr>
                <a:defRPr/>
              </a:pPr>
              <a:t>‹#›</a:t>
            </a:fld>
            <a:endParaRPr lang="en-US"/>
          </a:p>
        </p:txBody>
      </p:sp>
    </p:spTree>
    <p:extLst>
      <p:ext uri="{BB962C8B-B14F-4D97-AF65-F5344CB8AC3E}">
        <p14:creationId xmlns:p14="http://schemas.microsoft.com/office/powerpoint/2010/main" val="558206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fld id="{615556ED-A1E7-4E62-9DBC-BFFB6F062608}" type="slidenum">
              <a:rPr lang="en-US" altLang="en-US" smtClean="0">
                <a:latin typeface="Arial" charset="0"/>
              </a:rPr>
              <a:pPr/>
              <a:t>2</a:t>
            </a:fld>
            <a:endParaRPr lang="en-US" altLang="en-US" smtClean="0">
              <a:latin typeface="Arial" charset="0"/>
            </a:endParaRPr>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i="1" dirty="0" smtClean="0"/>
              <a:t>Prenatal development begins with the germinal stage, lasting from conception to about 2 weeks.  During this stage, rapid cell division occurs, and the mass of cells migrates to the uterus and beings to implant into the uterine wall, forming a placenta during the implantation process.</a:t>
            </a:r>
          </a:p>
          <a:p>
            <a:pPr eaLnBrk="1" hangingPunct="1"/>
            <a:endParaRPr lang="en-US" altLang="en-US" i="1" dirty="0" smtClean="0"/>
          </a:p>
          <a:p>
            <a:pPr eaLnBrk="1" hangingPunct="1"/>
            <a:r>
              <a:rPr lang="en-US" altLang="en-US" i="1" dirty="0" smtClean="0"/>
              <a:t>The placenta is a structure that allows oxygen and nutrients to pass into the fetus from the mother’s bloodstream and bodily wastes to pass out to the mother.</a:t>
            </a:r>
          </a:p>
          <a:p>
            <a:pPr eaLnBrk="1" hangingPunct="1"/>
            <a:endParaRPr lang="en-US" altLang="en-US" i="1" dirty="0" smtClean="0"/>
          </a:p>
          <a:p>
            <a:pPr eaLnBrk="1" hangingPunct="1"/>
            <a:r>
              <a:rPr lang="en-US" altLang="en-US" i="1" dirty="0" smtClean="0"/>
              <a:t>The embryonic stage lasts from 2 weeks to 2 months and is the period when most of the vital organs and bodily systems such as the heart, spine, and brain emerge. The embryonic period is a time of great vulnerability; if anything interferes with development during this time period, effects can be devastating.</a:t>
            </a:r>
          </a:p>
          <a:p>
            <a:pPr eaLnBrk="1" hangingPunct="1"/>
            <a:endParaRPr lang="en-US" altLang="en-US" i="1" dirty="0" smtClean="0"/>
          </a:p>
          <a:p>
            <a:pPr eaLnBrk="1" hangingPunct="1"/>
            <a:r>
              <a:rPr lang="en-US" altLang="en-US" i="1" dirty="0" smtClean="0"/>
              <a:t>The fetal period lasts from 2 months to birth. During the early parts of this stage, the muscles and bones begin to form.  The body continues to grow and function, with sex organs developing in the 3rd month and brain cells multiplying during the final 3 months.</a:t>
            </a:r>
          </a:p>
          <a:p>
            <a:pPr eaLnBrk="1" hangingPunct="1"/>
            <a:r>
              <a:rPr lang="en-US" altLang="en-US" i="1" dirty="0" smtClean="0"/>
              <a:t>Somewhere between 22 and 26 weeks, the age of viability is reached…when the baby could survive if born prematurely.  At 22 or 23 weeks, chances for survival are slim, but by 26-28 weeks chances improve to a survival rate of about 85%.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pPr eaLnBrk="1" hangingPunct="1"/>
            <a:endParaRPr lang="en-US" altLang="en-US" smtClean="0"/>
          </a:p>
        </p:txBody>
      </p:sp>
      <p:sp>
        <p:nvSpPr>
          <p:cNvPr id="49156" name="Slide Number Placeholder 3"/>
          <p:cNvSpPr>
            <a:spLocks noGrp="1"/>
          </p:cNvSpPr>
          <p:nvPr>
            <p:ph type="sldNum" sz="quarter" idx="5"/>
          </p:nvPr>
        </p:nvSpPr>
        <p:spPr>
          <a:noFill/>
        </p:spPr>
        <p:txBody>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fld id="{8A79EE39-27F2-47F8-A1F7-76F4B20DF99B}" type="slidenum">
              <a:rPr lang="en-US" altLang="en-US" smtClean="0">
                <a:latin typeface="Arial" charset="0"/>
              </a:rPr>
              <a:pPr/>
              <a:t>13</a:t>
            </a:fld>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fld id="{410C9C64-3A86-4534-AB18-21AD412A997B}" type="slidenum">
              <a:rPr lang="en-US" altLang="en-US" smtClean="0">
                <a:latin typeface="Arial" charset="0"/>
              </a:rPr>
              <a:pPr/>
              <a:t>14</a:t>
            </a:fld>
            <a:endParaRPr lang="en-US" altLang="en-US" smtClean="0">
              <a:latin typeface="Arial" charset="0"/>
            </a:endParaRPr>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i="1" smtClean="0"/>
              <a:t>Jean Piaget made a landmark contribution to psychology’s understanding of cognitive development, asserting that interaction with the environment and maturation gradually alter the way children think. This progression in thinking occurs through the complementary processes of assimilation (interpreting new experiences in terms of existing mental structures without changing them) and accommodation (changing existing mental structures to explain new experiences).</a:t>
            </a:r>
          </a:p>
          <a:p>
            <a:pPr eaLnBrk="1" hangingPunct="1"/>
            <a:endParaRPr lang="en-US" altLang="en-US" i="1" smtClean="0"/>
          </a:p>
          <a:p>
            <a:pPr eaLnBrk="1" hangingPunct="1"/>
            <a:r>
              <a:rPr lang="en-US" altLang="en-US" i="1" smtClean="0"/>
              <a:t>Piaget proposed that children’s thought processes go through a series of four major stages.  (These stages, and the age ranges associated with each, are depicted on the next slide).</a:t>
            </a:r>
          </a:p>
          <a:p>
            <a:pPr eaLnBrk="1" hangingPunct="1"/>
            <a:r>
              <a:rPr lang="en-US" altLang="en-US" i="1" smtClean="0"/>
              <a:t>Within each stage there are characteristic thinking and reasoning patterns, as well as milestones in development.</a:t>
            </a:r>
          </a:p>
          <a:p>
            <a:pPr eaLnBrk="1" hangingPunct="1"/>
            <a:r>
              <a:rPr lang="en-US" altLang="en-US" i="1" smtClean="0"/>
              <a:t>In the sensorimotor stage, for example, a child progressively develops object permanence, or the recognition that objects continue to exist even when they are no longer visible.</a:t>
            </a:r>
          </a:p>
          <a:p>
            <a:pPr eaLnBrk="1" hangingPunct="1"/>
            <a:r>
              <a:rPr lang="en-US" altLang="en-US" i="1" smtClean="0"/>
              <a:t>In the preoperational stage, children engage in symbolic thought, with characteristic flaws in their reasoning such as centration, the tendency to focus on just one feature of a problem, and egocentrism, the limited ability to share another’s viewpoint.  This results in animism, the belief that all things are living, just like oneself.</a:t>
            </a:r>
          </a:p>
          <a:p>
            <a:pPr eaLnBrk="1" hangingPunct="1"/>
            <a:r>
              <a:rPr lang="en-US" altLang="en-US" i="1" smtClean="0"/>
              <a:t>The concrete operational stage is characterized by the ability to perform operations with symbolic thought such as reversing or mentally undoing an action.  Children in the concrete operational stage are able to focus on more than one feature of a problem simultaneously, a process called decentration.  These new cognitive skills lead to conservation, or recognizing that amount of a substance does not change just because appearance is changed.  </a:t>
            </a:r>
          </a:p>
          <a:p>
            <a:pPr eaLnBrk="1" hangingPunct="1"/>
            <a:r>
              <a:rPr lang="en-US" altLang="en-US" i="1" smtClean="0"/>
              <a:t>The formal operational period is marked by the ability to apply operations to abstract concepts such as justice, love, and free will.  </a:t>
            </a:r>
          </a:p>
          <a:p>
            <a:pPr eaLnBrk="1" hangingPunct="1"/>
            <a:r>
              <a:rPr lang="en-US" altLang="en-US" i="1" smtClean="0"/>
              <a:t>The next slide depicts Piaget’s stages, with associated age ranges.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fld id="{5C35EF89-2888-439B-9A03-C26E5DD43739}" type="slidenum">
              <a:rPr lang="en-US" altLang="en-US" smtClean="0">
                <a:latin typeface="Arial" charset="0"/>
              </a:rPr>
              <a:pPr/>
              <a:t>18</a:t>
            </a:fld>
            <a:endParaRPr lang="en-US" altLang="en-US" smtClean="0">
              <a:latin typeface="Arial" charset="0"/>
            </a:endParaRPr>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i="1" smtClean="0"/>
              <a:t>Lawrence Kohlberg devised a stage theory of moral development based on subjects’ responses to presented moral dilemmas.  Kohlberg was interested in a person’s reasoning, not necessarily their answer.  </a:t>
            </a:r>
          </a:p>
          <a:p>
            <a:pPr eaLnBrk="1" hangingPunct="1"/>
            <a:r>
              <a:rPr lang="en-US" altLang="en-US" i="1" smtClean="0"/>
              <a:t>He theorized that people progress through a series of three levels of moral development, each of which can be broken into 2 sublevels.  Each stage represents a different way of thinking about right and wrong.</a:t>
            </a:r>
          </a:p>
          <a:p>
            <a:pPr eaLnBrk="1" hangingPunct="1"/>
            <a:r>
              <a:rPr lang="en-US" altLang="en-US" i="1" smtClean="0"/>
              <a:t>These stages, and the characteristic reasoning patterns associated with each, are presented on the next slide.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fld id="{632C89D6-9D8B-4182-ACE0-95ED720F581E}" type="slidenum">
              <a:rPr lang="en-US" altLang="en-US" smtClean="0">
                <a:latin typeface="Arial" charset="0"/>
              </a:rPr>
              <a:pPr/>
              <a:t>27</a:t>
            </a:fld>
            <a:endParaRPr lang="en-US" altLang="en-US" smtClean="0">
              <a:latin typeface="Arial" charset="0"/>
            </a:endParaRPr>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i="1" dirty="0" smtClean="0"/>
              <a:t>Pubescence is the term used to describe During this period, children grow taller and heavier and develop secondary sex characteristics, physical features that distinguish one sex from the other but that are not essential for reproduction. </a:t>
            </a:r>
          </a:p>
          <a:p>
            <a:pPr eaLnBrk="1" hangingPunct="1"/>
            <a:r>
              <a:rPr lang="en-US" altLang="en-US" i="1" dirty="0" smtClean="0"/>
              <a:t>Puberty is the stage during which sexual functions reach maturity, marking the beginning of adolescence.  It is during puberty that the primary sex characteristics, the structures necessary for reproduction, develop fully.</a:t>
            </a:r>
          </a:p>
          <a:p>
            <a:pPr eaLnBrk="1" hangingPunct="1"/>
            <a:r>
              <a:rPr lang="en-US" altLang="en-US" i="1" dirty="0" smtClean="0"/>
              <a:t>In females, the onset of puberty is signaled by menarche – the fist occurrence of menstruation.  In males, it is signaled by sperm production.</a:t>
            </a:r>
          </a:p>
          <a:p>
            <a:pPr eaLnBrk="1" hangingPunct="1"/>
            <a:r>
              <a:rPr lang="en-US" altLang="en-US" i="1" dirty="0" smtClean="0"/>
              <a:t>Puberty is occurring at younger ages, compared to previous generations; explanations for this trend include improvements in nutrition and medical care.  Some theorists (</a:t>
            </a:r>
            <a:r>
              <a:rPr lang="en-US" altLang="en-US" i="1" dirty="0" err="1" smtClean="0"/>
              <a:t>Belsky</a:t>
            </a:r>
            <a:r>
              <a:rPr lang="en-US" altLang="en-US" i="1" dirty="0" smtClean="0"/>
              <a:t>) also hypothesize that the quality of a person’s early family relationships may influence earlier onset of puberty. </a:t>
            </a:r>
          </a:p>
          <a:p>
            <a:pPr eaLnBrk="1" hangingPunct="1"/>
            <a:r>
              <a:rPr lang="en-US" altLang="en-US" i="1" dirty="0" smtClean="0"/>
              <a:t>The timing of puberty varies individually (10-15 for girls is typical, 11-16 for boys).  Studies of early </a:t>
            </a:r>
            <a:r>
              <a:rPr lang="en-US" altLang="en-US" i="1" dirty="0" err="1" smtClean="0"/>
              <a:t>maturers</a:t>
            </a:r>
            <a:r>
              <a:rPr lang="en-US" altLang="en-US" i="1" dirty="0" smtClean="0"/>
              <a:t> vs. late </a:t>
            </a:r>
            <a:r>
              <a:rPr lang="en-US" altLang="en-US" i="1" dirty="0" err="1" smtClean="0"/>
              <a:t>maturers</a:t>
            </a:r>
            <a:r>
              <a:rPr lang="en-US" altLang="en-US" i="1" dirty="0" smtClean="0"/>
              <a:t> indicate that there are sex differences in effects of early vs. late maturation, with early maturing girls and late maturing boys having greater risk for psychological problems and social difficulties.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fld id="{470C35D2-B4F0-46F9-BA2A-C7CE982247BF}" type="slidenum">
              <a:rPr lang="en-US" altLang="en-US" smtClean="0">
                <a:latin typeface="Arial" charset="0"/>
              </a:rPr>
              <a:pPr/>
              <a:t>28</a:t>
            </a:fld>
            <a:endParaRPr lang="en-US" altLang="en-US" smtClean="0">
              <a:latin typeface="Arial" charset="0"/>
            </a:endParaRPr>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i="1" dirty="0" smtClean="0"/>
              <a:t>In recent years, the increasing availability of MRI scans has allowed researchers to study the developing adolescent brain.</a:t>
            </a:r>
          </a:p>
          <a:p>
            <a:pPr eaLnBrk="1" hangingPunct="1"/>
            <a:r>
              <a:rPr lang="en-US" altLang="en-US" i="1" dirty="0" smtClean="0"/>
              <a:t>The “white matter” increases, reflecting increasing </a:t>
            </a:r>
            <a:r>
              <a:rPr lang="en-US" altLang="en-US" i="1" dirty="0" err="1" smtClean="0"/>
              <a:t>myelinization</a:t>
            </a:r>
            <a:r>
              <a:rPr lang="en-US" altLang="en-US" i="1" dirty="0" smtClean="0"/>
              <a:t>.</a:t>
            </a:r>
          </a:p>
          <a:p>
            <a:pPr eaLnBrk="1" hangingPunct="1"/>
            <a:r>
              <a:rPr lang="en-US" altLang="en-US" i="1" dirty="0" smtClean="0"/>
              <a:t>At the same time, there is evidence of increased synaptic pruning.</a:t>
            </a:r>
          </a:p>
          <a:p>
            <a:pPr eaLnBrk="1" hangingPunct="1"/>
            <a:r>
              <a:rPr lang="en-US" altLang="en-US" i="1" dirty="0" smtClean="0"/>
              <a:t>These changes are thought to reflect maturation in the prefrontal cortex.  It appears that the prefrontal cortex is the last area of the brain to mature fully.  </a:t>
            </a:r>
          </a:p>
          <a:p>
            <a:pPr eaLnBrk="1" hangingPunct="1"/>
            <a:r>
              <a:rPr lang="en-US" altLang="en-US" i="1" dirty="0" smtClean="0"/>
              <a:t>Some researchers have suggested that this is connected with the increase in risky behaviors during adolescence.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fld id="{41478F70-3B3E-4E88-8A12-A2D48289C83A}" type="slidenum">
              <a:rPr lang="en-US" altLang="en-US" smtClean="0">
                <a:latin typeface="Arial" charset="0"/>
              </a:rPr>
              <a:pPr/>
              <a:t>29</a:t>
            </a:fld>
            <a:endParaRPr lang="en-US" altLang="en-US" smtClean="0">
              <a:latin typeface="Arial" charset="0"/>
            </a:endParaRPr>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i="1" dirty="0" smtClean="0"/>
              <a:t>According to Erikson, the key challenge of adolescence is to form a clear sense of identity.  </a:t>
            </a:r>
          </a:p>
          <a:p>
            <a:pPr eaLnBrk="1" hangingPunct="1"/>
            <a:r>
              <a:rPr lang="en-US" altLang="en-US" i="1" dirty="0" smtClean="0"/>
              <a:t>James Marcia asserts that the presence or absence of crisis and commitment during the identity formation stage can combine in various ways to produce four different identity statuses.</a:t>
            </a:r>
          </a:p>
          <a:p>
            <a:pPr eaLnBrk="1" hangingPunct="1"/>
            <a:r>
              <a:rPr lang="en-US" altLang="en-US" i="1" dirty="0" smtClean="0"/>
              <a:t>Foreclosure is a premature commitment to a role prescribed by one’s parents.</a:t>
            </a:r>
          </a:p>
          <a:p>
            <a:pPr eaLnBrk="1" hangingPunct="1"/>
            <a:r>
              <a:rPr lang="en-US" altLang="en-US" i="1" dirty="0" smtClean="0"/>
              <a:t>A moratorium involves delaying commitment and engaging in experimentation with different roles.</a:t>
            </a:r>
          </a:p>
          <a:p>
            <a:pPr eaLnBrk="1" hangingPunct="1"/>
            <a:r>
              <a:rPr lang="en-US" altLang="en-US" i="1" dirty="0" smtClean="0"/>
              <a:t>Identity diffusion is a state of lack of direction and apathy, where a person does not confront the challenge and commit to an ideology.</a:t>
            </a:r>
          </a:p>
          <a:p>
            <a:pPr eaLnBrk="1" hangingPunct="1"/>
            <a:r>
              <a:rPr lang="en-US" altLang="en-US" i="1" dirty="0" smtClean="0"/>
              <a:t>Identity achievement involves arriving at a sense of self and direction after some consideration of alternative possibilities.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fld id="{EBB1734D-C49D-40CB-8A2C-E9DC519F46C0}" type="slidenum">
              <a:rPr lang="en-US" altLang="en-US" smtClean="0">
                <a:latin typeface="Arial" charset="0"/>
              </a:rPr>
              <a:pPr/>
              <a:t>31</a:t>
            </a:fld>
            <a:endParaRPr lang="en-US" altLang="en-US"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685800" y="4343400"/>
            <a:ext cx="5486400" cy="4114800"/>
          </a:xfrm>
          <a:noFill/>
        </p:spPr>
        <p:txBody>
          <a:bodyPr/>
          <a:lstStyle/>
          <a:p>
            <a:pPr eaLnBrk="1" hangingPunct="1"/>
            <a:r>
              <a:rPr lang="en-US" altLang="en-US" i="1" smtClean="0"/>
              <a:t>Personality is Many landmarks in adult development Studies of marriage and marital satisfaction indicate that when spouses have differing role expectations, adjustment to marriage is more difficult.  Research also shows highest rates of marital satisfaction at the beginning and end of the family cycle.</a:t>
            </a:r>
          </a:p>
          <a:p>
            <a:pPr eaLnBrk="1" hangingPunct="1"/>
            <a:r>
              <a:rPr lang="en-US" altLang="en-US" i="1" smtClean="0"/>
              <a:t>Research shows that adjustment to parenthood proceeds more smoothly if unrealistic expectations are not held. Research on later parent/child relations suggests that parent-adolescent relations and the adjustment difficulties that parents may have when children leave home (empty nest syndrome) may not be as stressful as once believed.</a:t>
            </a:r>
          </a:p>
          <a:p>
            <a:pPr eaLnBrk="1" hangingPunct="1"/>
            <a:r>
              <a:rPr lang="en-US" altLang="en-US" i="1" smtClean="0"/>
              <a:t>Vocational development Age related physical changes include changes in appearance, neuron loss, sensory loss, and hormonal changes.  Research indicates that menopause is not as problematic as once thought.</a:t>
            </a:r>
          </a:p>
          <a:p>
            <a:pPr eaLnBrk="1" hangingPunct="1"/>
            <a:r>
              <a:rPr lang="en-US" altLang="en-US" i="1" smtClean="0"/>
              <a:t>Cognitive functioning research indicates that general mental ability remains fairly stable, with small declines in IQ after age 60.  Fluid intelligence is more likely to decline with age, while crystallized intelligence remains stable or increases.</a:t>
            </a:r>
          </a:p>
          <a:p>
            <a:pPr eaLnBrk="1" hangingPunct="1"/>
            <a:r>
              <a:rPr lang="en-US" altLang="en-US" i="1" smtClean="0"/>
              <a:t>Mental speed declines in late adulthood, and memory losses have been reported in many studies.  These are moderate and variable.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fld id="{140AF24F-A0BE-4E91-A9BF-D1D890B1C720}" type="slidenum">
              <a:rPr lang="en-US" altLang="en-US" smtClean="0">
                <a:latin typeface="Arial" charset="0"/>
              </a:rPr>
              <a:pPr/>
              <a:t>32</a:t>
            </a:fld>
            <a:endParaRPr lang="en-US" altLang="en-US" smtClean="0">
              <a:latin typeface="Arial" charset="0"/>
            </a:endParaRPr>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i="1" smtClean="0"/>
              <a:t>Personality is Many landmarks in adult development Studies of marriage and marital satisfaction indicate that when spouses have differing role expectations, adjustment to marriage is more difficult.  Research also shows highest rates of marital satisfaction at the beginning and end of the family cycle.</a:t>
            </a:r>
          </a:p>
          <a:p>
            <a:pPr eaLnBrk="1" hangingPunct="1"/>
            <a:r>
              <a:rPr lang="en-US" altLang="en-US" i="1" smtClean="0"/>
              <a:t>Research shows that adjustment to parenthood proceeds more smoothly if unrealistic expectations are not held. Research on later parent/child relations suggests that parent-adolescent relations and the adjustment difficulties that parents may have when children leave home (empty nest syndrome) may not be as stressful as once believed.</a:t>
            </a:r>
          </a:p>
          <a:p>
            <a:pPr eaLnBrk="1" hangingPunct="1"/>
            <a:r>
              <a:rPr lang="en-US" altLang="en-US" i="1" smtClean="0"/>
              <a:t>Vocational development Age related physical changes include changes in appearance, neuron loss, sensory loss, and hormonal changes.  Research indicates that menopause is not as problematic as once thought.</a:t>
            </a:r>
          </a:p>
          <a:p>
            <a:pPr eaLnBrk="1" hangingPunct="1"/>
            <a:r>
              <a:rPr lang="en-US" altLang="en-US" i="1" smtClean="0"/>
              <a:t>Cognitive functioning research indicates that general mental ability remains fairly stable, with small declines in IQ after age 60.  Fluid intelligence is more likely to decline with age, while crystallized intelligence remains stable or increases.</a:t>
            </a:r>
          </a:p>
          <a:p>
            <a:pPr eaLnBrk="1" hangingPunct="1"/>
            <a:r>
              <a:rPr lang="en-US" altLang="en-US" i="1" smtClean="0"/>
              <a:t>Mental speed declines in late adulthood, and memory losses have been reported in many studies.  These are moderate and variable.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altLang="en-US" smtClean="0"/>
          </a:p>
        </p:txBody>
      </p:sp>
      <p:sp>
        <p:nvSpPr>
          <p:cNvPr id="40964" name="Slide Number Placeholder 3"/>
          <p:cNvSpPr>
            <a:spLocks noGrp="1"/>
          </p:cNvSpPr>
          <p:nvPr>
            <p:ph type="sldNum" sz="quarter" idx="5"/>
          </p:nvPr>
        </p:nvSpPr>
        <p:spPr>
          <a:noFill/>
        </p:spPr>
        <p:txBody>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fld id="{2592A68F-ACB2-4BA6-A9F8-E440673B862A}" type="slidenum">
              <a:rPr lang="en-US" altLang="en-US" smtClean="0">
                <a:latin typeface="Arial" charset="0"/>
              </a:rPr>
              <a:pPr/>
              <a:t>3</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fld id="{4A78EE79-5AD9-4501-B472-B10918FD6088}" type="slidenum">
              <a:rPr lang="en-US" altLang="en-US" smtClean="0">
                <a:latin typeface="Arial" charset="0"/>
              </a:rPr>
              <a:pPr/>
              <a:t>4</a:t>
            </a:fld>
            <a:endParaRPr lang="en-US" altLang="en-US" smtClean="0">
              <a:latin typeface="Arial" charset="0"/>
            </a:endParaRPr>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lnSpc>
                <a:spcPct val="90000"/>
              </a:lnSpc>
            </a:pPr>
            <a:r>
              <a:rPr lang="en-US" altLang="en-US" i="1" smtClean="0"/>
              <a:t>A developing baby and its mother are linked through the placenta, and a mother’s behaviors can affect the baby dramatically.</a:t>
            </a:r>
          </a:p>
          <a:p>
            <a:pPr eaLnBrk="1" hangingPunct="1">
              <a:lnSpc>
                <a:spcPct val="90000"/>
              </a:lnSpc>
            </a:pPr>
            <a:r>
              <a:rPr lang="en-US" altLang="en-US" i="1" smtClean="0"/>
              <a:t>Severe maternal malnutrition is linked to increased risk of birth complications and neurological problems in the newborn. Moderate maternal malnutrition has been shown to have negative effects for many years after birth. Research links maternal malnutrition to vulnerability, schizophrenia, and other psychiatric disorders in adolescence and early adulthood. </a:t>
            </a:r>
          </a:p>
          <a:p>
            <a:pPr eaLnBrk="1" hangingPunct="1">
              <a:lnSpc>
                <a:spcPct val="90000"/>
              </a:lnSpc>
            </a:pPr>
            <a:endParaRPr lang="en-US" altLang="en-US" i="1" smtClean="0"/>
          </a:p>
          <a:p>
            <a:pPr eaLnBrk="1" hangingPunct="1">
              <a:lnSpc>
                <a:spcPct val="90000"/>
              </a:lnSpc>
            </a:pPr>
            <a:r>
              <a:rPr lang="en-US" altLang="en-US" i="1" smtClean="0"/>
              <a:t>Maternal drug use can significantly impact a developing baby, even if the drugs are legal, like alcohol and cigarettes.  Many drugs, both prescription and recreational, are linked to birth defects. Problems can even be caused by some over the counter drugs.  </a:t>
            </a:r>
          </a:p>
          <a:p>
            <a:pPr eaLnBrk="1" hangingPunct="1">
              <a:lnSpc>
                <a:spcPct val="90000"/>
              </a:lnSpc>
            </a:pPr>
            <a:endParaRPr lang="en-US" altLang="en-US" i="1" smtClean="0"/>
          </a:p>
          <a:p>
            <a:pPr eaLnBrk="1" hangingPunct="1">
              <a:lnSpc>
                <a:spcPct val="90000"/>
              </a:lnSpc>
            </a:pPr>
            <a:r>
              <a:rPr lang="en-US" altLang="en-US" i="1" smtClean="0"/>
              <a:t>Fetal alcohol syndrome, one of the leading causes of mental retardation, is a collection of congenital (inborn) problems associated with excessive alcohol use during pregnancy.  Problems include microcephaly, heart defects, irritability, hyperactivity, and delayed mental and motor development.  FAS is also related to increased incidence of depression, suicide, and criminal behavior in adulthood. Many children don’t meet the criteria for a diagnosis of FAS but are still impaired due to their mother’s drinking. While degree of impairment has been shown to be related to the amount of alcohol consumed by a pregnant woman, current studies suggest that even normal social drinking can have enduring negative effects on children, including deficits in IQ, reaction time, motor skills, attention span, and math skills, as well as impulsive, antisocial, and delinquent behavior.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fld id="{554585B7-A2E4-4115-8DDF-38B693145F44}" type="slidenum">
              <a:rPr lang="en-US" altLang="en-US" smtClean="0">
                <a:latin typeface="Arial" charset="0"/>
              </a:rPr>
              <a:pPr/>
              <a:t>5</a:t>
            </a:fld>
            <a:endParaRPr lang="en-US" altLang="en-US" smtClean="0">
              <a:latin typeface="Arial"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lnSpc>
                <a:spcPct val="90000"/>
              </a:lnSpc>
            </a:pPr>
            <a:r>
              <a:rPr lang="en-US" altLang="en-US" i="1" smtClean="0"/>
              <a:t>Maternal illness can also interfere with prenatal development; the nature of the damage depends, in part, on when the mother contracts the illness (this is graphically depicted on the next slide).</a:t>
            </a:r>
          </a:p>
          <a:p>
            <a:pPr eaLnBrk="1" hangingPunct="1">
              <a:lnSpc>
                <a:spcPct val="90000"/>
              </a:lnSpc>
            </a:pPr>
            <a:r>
              <a:rPr lang="en-US" altLang="en-US" i="1" smtClean="0"/>
              <a:t>Prenatal health care begins early in pregnancy, with a focus on guidance from health professionals.  Prenatal care is associated with higher survival rates and reduced prematurity, but many women, because of poverty and other problems, do not receive prenatal care.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fld id="{98789439-7B59-4911-9B83-2346AE876026}" type="slidenum">
              <a:rPr lang="en-US" altLang="en-US" smtClean="0">
                <a:latin typeface="Arial" charset="0"/>
              </a:rPr>
              <a:pPr/>
              <a:t>6</a:t>
            </a:fld>
            <a:endParaRPr lang="en-US" altLang="en-US" smtClean="0">
              <a:latin typeface="Arial" charset="0"/>
            </a:endParaRPr>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i="1" dirty="0" smtClean="0"/>
              <a:t>Motor development refers to the progression of muscular coordination required for physical activities.</a:t>
            </a:r>
          </a:p>
          <a:p>
            <a:pPr eaLnBrk="1" hangingPunct="1"/>
            <a:r>
              <a:rPr lang="en-US" altLang="en-US" i="1" dirty="0" smtClean="0"/>
              <a:t>A basic number of principles are apparent in motor development.  The </a:t>
            </a:r>
            <a:r>
              <a:rPr lang="en-US" altLang="en-US" i="1" dirty="0" err="1" smtClean="0"/>
              <a:t>cephalocaudal</a:t>
            </a:r>
            <a:r>
              <a:rPr lang="en-US" altLang="en-US" i="1" dirty="0" smtClean="0"/>
              <a:t> trend describes the fact that children tend to gain control over the upper part of their bodies before the lower part.</a:t>
            </a:r>
          </a:p>
          <a:p>
            <a:pPr eaLnBrk="1" hangingPunct="1"/>
            <a:r>
              <a:rPr lang="en-US" altLang="en-US" i="1" dirty="0" smtClean="0"/>
              <a:t>The </a:t>
            </a:r>
            <a:r>
              <a:rPr lang="en-US" altLang="en-US" i="1" dirty="0" err="1" smtClean="0"/>
              <a:t>proximodistal</a:t>
            </a:r>
            <a:r>
              <a:rPr lang="en-US" altLang="en-US" i="1" dirty="0" smtClean="0"/>
              <a:t> trend describes the fact that children gain control over their torsos before their extremities.</a:t>
            </a:r>
          </a:p>
          <a:p>
            <a:pPr eaLnBrk="1" hangingPunct="1"/>
            <a:r>
              <a:rPr lang="en-US" altLang="en-US" i="1" dirty="0" smtClean="0"/>
              <a:t>Motor development depends in part on physical growth, as well as on the process of maturation (the gradual unfolding of one’s genetic blueprint), and the infant’s ongoing exploration of the world.</a:t>
            </a:r>
          </a:p>
          <a:p>
            <a:pPr eaLnBrk="1" hangingPunct="1"/>
            <a:r>
              <a:rPr lang="en-US" altLang="en-US" i="1" dirty="0" smtClean="0"/>
              <a:t>Developmental norms indicate the median age at which individuals display various behaviors and abilities…useful benchmarks only.  </a:t>
            </a:r>
          </a:p>
          <a:p>
            <a:pPr eaLnBrk="1" hangingPunct="1"/>
            <a:r>
              <a:rPr lang="en-US" altLang="en-US" i="1" dirty="0" smtClean="0"/>
              <a:t>Cultural variations in motor development indicate the importance of experience on the development of motor skills. Nevertheless, the similarities across cultures outweigh the differences, illustrating the importance of maturation.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fld id="{C2342577-8BCE-4C03-9331-148107DB66E2}" type="slidenum">
              <a:rPr lang="en-US" altLang="en-US" smtClean="0">
                <a:latin typeface="Arial" charset="0"/>
              </a:rPr>
              <a:pPr/>
              <a:t>7</a:t>
            </a:fld>
            <a:endParaRPr lang="en-US" altLang="en-US" smtClean="0">
              <a:latin typeface="Arial" charset="0"/>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i="1" dirty="0" smtClean="0"/>
              <a:t>Cross-sectional studies compare groups of participants of differing age at a single point in time, while longitudinal studies observe one group of participants repeatedly over time.</a:t>
            </a:r>
          </a:p>
          <a:p>
            <a:pPr eaLnBrk="1" hangingPunct="1"/>
            <a:r>
              <a:rPr lang="en-US" altLang="en-US" i="1" dirty="0" smtClean="0"/>
              <a:t>Cross-sectional studies are easier, quicker, and cheaper; longitudinal designs are more sensitive to developmental influences, however.</a:t>
            </a:r>
          </a:p>
          <a:p>
            <a:pPr eaLnBrk="1" hangingPunct="1"/>
            <a:r>
              <a:rPr lang="en-US" altLang="en-US" i="1" dirty="0" smtClean="0"/>
              <a:t>Thomas, Chess, and Birch, 1970, were the first to begin a longitudinal study of temperament, an individual’s characteristic mood, activity level, and emotional reactivity.</a:t>
            </a:r>
          </a:p>
          <a:p>
            <a:pPr eaLnBrk="1" hangingPunct="1"/>
            <a:r>
              <a:rPr lang="en-US" altLang="en-US" i="1" dirty="0" smtClean="0"/>
              <a:t>They found that temperamental individuality is established by about 2-3 months of age, and they identified 3 temperamental styles…easy babies were happy, regular in sleep and eating, adaptable, and not readily upset…slow-to-warm-up children were less cheery, less regular in sleep and eating, and slow adapting to change, with moderate reactivity…difficult children were glum, erratic in sleep and eating, resistant to change, and relatively irritable.  Some children exhibited mixtures of all three styles.</a:t>
            </a:r>
          </a:p>
          <a:p>
            <a:pPr eaLnBrk="1" hangingPunct="1"/>
            <a:r>
              <a:rPr lang="en-US" altLang="en-US" i="1" dirty="0" smtClean="0"/>
              <a:t>Following these children over time indicated that difficult children developed more emotional problems than other children, and temperament was generally stable over time.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fld id="{8D55171A-CA80-4FFA-9228-0C92E859BA1E}" type="slidenum">
              <a:rPr lang="en-US" altLang="en-US" smtClean="0">
                <a:latin typeface="Arial" charset="0"/>
              </a:rPr>
              <a:pPr/>
              <a:t>8</a:t>
            </a:fld>
            <a:endParaRPr lang="en-US" altLang="en-US" smtClean="0">
              <a:latin typeface="Arial" charset="0"/>
            </a:endParaRPr>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i="1" dirty="0" smtClean="0"/>
              <a:t>While Thomas and colleagues used parent reports, Jerome Kagan and colleagues relied on direct observations.  They characterize infants along the inhibited-uninhibited dimension, with inhibited children exhibiting shyness, timidity, and wariness of the unfamiliar, and uninhibited children exhibiting less restraint with regard to the unfamiliar and little trepidation.  Evidence suggests that these characteristics are stable over time and may have a genetic base. Current research shows that children who exhibit an inhibited temperament in their second year of life are more likely to develop problems with anxiety during adolescence.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fld id="{77BA39C3-6A47-47A7-BB52-6F1B50C0B17A}" type="slidenum">
              <a:rPr lang="en-US" altLang="en-US" smtClean="0">
                <a:latin typeface="Arial" charset="0"/>
              </a:rPr>
              <a:pPr/>
              <a:t>10</a:t>
            </a:fld>
            <a:endParaRPr lang="en-US" altLang="en-US" smtClean="0">
              <a:latin typeface="Arial" charset="0"/>
            </a:endParaRPr>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lnSpc>
                <a:spcPct val="80000"/>
              </a:lnSpc>
            </a:pPr>
            <a:r>
              <a:rPr lang="en-US" altLang="en-US" i="1" smtClean="0"/>
              <a:t>Attachment refers to the close, emotional bonds of affection that develop between infants and their caregivers.</a:t>
            </a:r>
          </a:p>
          <a:p>
            <a:pPr eaLnBrk="1" hangingPunct="1">
              <a:lnSpc>
                <a:spcPct val="80000"/>
              </a:lnSpc>
            </a:pPr>
            <a:r>
              <a:rPr lang="en-US" altLang="en-US" i="1" smtClean="0"/>
              <a:t>Separation anxiety is emotional distress seen in many infants when they are separated from people with whom they have formed an attachment.</a:t>
            </a:r>
          </a:p>
          <a:p>
            <a:pPr eaLnBrk="1" hangingPunct="1">
              <a:lnSpc>
                <a:spcPct val="80000"/>
              </a:lnSpc>
            </a:pPr>
            <a:r>
              <a:rPr lang="en-US" altLang="en-US" i="1" smtClean="0"/>
              <a:t>Ainsworth, in the 1970’s, developed a research paradigm to study attachment using separation anxiety as a measure.  </a:t>
            </a:r>
          </a:p>
          <a:p>
            <a:pPr eaLnBrk="1" hangingPunct="1">
              <a:lnSpc>
                <a:spcPct val="80000"/>
              </a:lnSpc>
            </a:pPr>
            <a:r>
              <a:rPr lang="en-US" altLang="en-US" i="1" smtClean="0"/>
              <a:t>She found that most infants have a secure attachment, playing and exploring comfortably when mom is present, becoming visibly upset when she leaves, and calming quickly upon her return.</a:t>
            </a:r>
          </a:p>
          <a:p>
            <a:pPr eaLnBrk="1" hangingPunct="1">
              <a:lnSpc>
                <a:spcPct val="80000"/>
              </a:lnSpc>
            </a:pPr>
            <a:r>
              <a:rPr lang="en-US" altLang="en-US" i="1" smtClean="0"/>
              <a:t>Some babies, however, show anxiety even when mom is near and protest excessively when she leaves, but are not particularly comforted when she returns…Ainsworth labeled this pattern anxious-ambivalent attachment.  Finally, some babies sought little contact with their mothers and were not distressed when she left, a pattern Ainsworth labeled avoidant attachment.</a:t>
            </a:r>
          </a:p>
          <a:p>
            <a:pPr eaLnBrk="1" hangingPunct="1">
              <a:lnSpc>
                <a:spcPct val="80000"/>
              </a:lnSpc>
            </a:pPr>
            <a:r>
              <a:rPr lang="en-US" altLang="en-US" i="1" smtClean="0"/>
              <a:t>Evidence suggests that securely attached children tend to become resilient, competent toddlers, with high self esteem. In preschool, they show more persistence, curiosity, self-reliance, and leadership…they also get along better with peers. In middle childhood, they display better social skills and have richer friendship networks. Research also suggests that early attachment patterns set the tone for adult romantic relationships.</a:t>
            </a:r>
          </a:p>
          <a:p>
            <a:pPr eaLnBrk="1" hangingPunct="1">
              <a:lnSpc>
                <a:spcPct val="80000"/>
              </a:lnSpc>
            </a:pPr>
            <a:r>
              <a:rPr lang="en-US" altLang="en-US" i="1" smtClean="0"/>
              <a:t>Factors affecting the development of attachment appear to be related to the quality of interactions between parent and child over time.  Bonding during the first few hours after birth does not appear to be crucial to secure attachment.  While much concern has focused on the effects of day care on secure attachment, recent research by the NICHD indicates that day care is not harmful to children’s attachment relationships, and there is evidence that there may be beneficial effects of day care on social development in children from deprived backgrounds.</a:t>
            </a:r>
          </a:p>
          <a:p>
            <a:pPr eaLnBrk="1" hangingPunct="1">
              <a:lnSpc>
                <a:spcPct val="80000"/>
              </a:lnSpc>
            </a:pPr>
            <a:r>
              <a:rPr lang="en-US" altLang="en-US" i="1" smtClean="0"/>
              <a:t>While cross-cultural research shows that attachment is a universal feature of human development, cultural variations in childrearing practices can impact the patterns of attachment seen in a society.  Germans, for example, intentionally try to encourage independence, producing more what Ainsworth would call avoidant attachments. Western researchers have demonstrated an ethnocentric slant to their investigations - what represents a secure parent-child attachment may vary culturally.</a:t>
            </a:r>
          </a:p>
          <a:p>
            <a:pPr eaLnBrk="1" hangingPunct="1">
              <a:lnSpc>
                <a:spcPct val="80000"/>
              </a:lnSpc>
            </a:pPr>
            <a:r>
              <a:rPr lang="en-US" altLang="en-US" i="1" smtClean="0"/>
              <a:t>John Bowlby, who originated the concept of attachment in the late 60s, assumed attachment to be a function of natural selection, with infants programmed to emit behaviors that trigger affectionate, protective responses in adults.</a:t>
            </a:r>
          </a:p>
          <a:p>
            <a:pPr eaLnBrk="1" hangingPunct="1">
              <a:lnSpc>
                <a:spcPct val="80000"/>
              </a:lnSpc>
            </a:pPr>
            <a:r>
              <a:rPr lang="en-US" altLang="en-US" i="1" smtClean="0"/>
              <a:t>Jay Belsky (1999) asserts that children have been programmed by evolution to respond to sensitive or insensitive care with different attachment patterns.</a:t>
            </a:r>
            <a:endParaRPr lang="en-US" altLang="en-US" sz="900" i="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fld id="{DE109324-0985-4091-96F9-6A42CAB1E647}" type="slidenum">
              <a:rPr lang="en-US" altLang="en-US" smtClean="0">
                <a:latin typeface="Arial" charset="0"/>
              </a:rPr>
              <a:pPr/>
              <a:t>11</a:t>
            </a:fld>
            <a:endParaRPr lang="en-US" altLang="en-US" smtClean="0">
              <a:latin typeface="Arial" charset="0"/>
            </a:endParaRPr>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i="1" dirty="0" smtClean="0"/>
              <a:t>Erik Erikson, in the 1960s, proposed a stage theory of personality development based on stages.  Many theories of development describe development in terms of stages, or developmental periods during which characteristic patterns of behavior are exhibited and certain capacities become established. </a:t>
            </a:r>
          </a:p>
          <a:p>
            <a:pPr eaLnBrk="1" hangingPunct="1"/>
            <a:r>
              <a:rPr lang="en-US" altLang="en-US" i="1" dirty="0" smtClean="0"/>
              <a:t>Stage theories assume that individuals must progress through specified stages in a particular order because each stage builds on the previous one.  They also assume that progress through the stages is strongly related to age, and that development is marked by major discontinuities that bring about dramatic changes in behavior.</a:t>
            </a:r>
          </a:p>
          <a:p>
            <a:pPr eaLnBrk="1" hangingPunct="1"/>
            <a:r>
              <a:rPr lang="en-US" altLang="en-US" i="1" dirty="0" smtClean="0"/>
              <a:t>Erikson theorized that there are eight stages, spanning the lifespan, in personality development.  He held that there is a specific psychosocial crisis during each stage, the outcome of which determines the balance between opposing polarities in personality. </a:t>
            </a:r>
          </a:p>
          <a:p>
            <a:pPr eaLnBrk="1" hangingPunct="1"/>
            <a:r>
              <a:rPr lang="en-US" altLang="en-US" i="1" dirty="0" smtClean="0"/>
              <a:t>The eight stages in his theory are depicted on the next slide.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5141913"/>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Rectangle 4"/>
          <p:cNvSpPr/>
          <p:nvPr/>
        </p:nvSpPr>
        <p:spPr>
          <a:xfrm>
            <a:off x="309563" y="511175"/>
            <a:ext cx="46037" cy="27305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6" name="Rectangle 5"/>
          <p:cNvSpPr/>
          <p:nvPr/>
        </p:nvSpPr>
        <p:spPr>
          <a:xfrm>
            <a:off x="268288" y="511175"/>
            <a:ext cx="28575" cy="27305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7" name="Rectangle 6"/>
          <p:cNvSpPr/>
          <p:nvPr/>
        </p:nvSpPr>
        <p:spPr>
          <a:xfrm>
            <a:off x="249238" y="511175"/>
            <a:ext cx="9525" cy="27305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0" name="Rectangle 9"/>
          <p:cNvSpPr/>
          <p:nvPr/>
        </p:nvSpPr>
        <p:spPr>
          <a:xfrm>
            <a:off x="222250" y="511175"/>
            <a:ext cx="7938" cy="27305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11" name="Rectangle 10"/>
          <p:cNvSpPr/>
          <p:nvPr/>
        </p:nvSpPr>
        <p:spPr>
          <a:xfrm>
            <a:off x="255588" y="3784600"/>
            <a:ext cx="73025" cy="12700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2" name="Rectangle 11"/>
          <p:cNvSpPr/>
          <p:nvPr/>
        </p:nvSpPr>
        <p:spPr>
          <a:xfrm>
            <a:off x="255588" y="3598863"/>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3" name="Rectangle 12"/>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4" name="Rectangle 13"/>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pic>
        <p:nvPicPr>
          <p:cNvPr id="15"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125980"/>
            <a:ext cx="7772400" cy="113157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6" name="Date Placeholder 27"/>
          <p:cNvSpPr>
            <a:spLocks noGrp="1"/>
          </p:cNvSpPr>
          <p:nvPr>
            <p:ph type="dt" sz="half" idx="10"/>
          </p:nvPr>
        </p:nvSpPr>
        <p:spPr/>
        <p:txBody>
          <a:bodyPr/>
          <a:lstStyle>
            <a:lvl1pPr>
              <a:defRPr/>
            </a:lvl1pPr>
            <a:extLst/>
          </a:lstStyle>
          <a:p>
            <a:pPr>
              <a:defRPr/>
            </a:pPr>
            <a:endParaRPr lang="en-US"/>
          </a:p>
        </p:txBody>
      </p:sp>
      <p:sp>
        <p:nvSpPr>
          <p:cNvPr id="17" name="Footer Placeholder 16"/>
          <p:cNvSpPr>
            <a:spLocks noGrp="1"/>
          </p:cNvSpPr>
          <p:nvPr>
            <p:ph type="ftr" sz="quarter" idx="11"/>
          </p:nvPr>
        </p:nvSpPr>
        <p:spPr/>
        <p:txBody>
          <a:bodyPr/>
          <a:lstStyle>
            <a:lvl1pPr>
              <a:defRPr/>
            </a:lvl1pPr>
            <a:extLst/>
          </a:lstStyle>
          <a:p>
            <a:pPr>
              <a:defRPr/>
            </a:pPr>
            <a:endParaRPr lang="en-US"/>
          </a:p>
        </p:txBody>
      </p:sp>
      <p:sp>
        <p:nvSpPr>
          <p:cNvPr id="18" name="Slide Number Placeholder 28"/>
          <p:cNvSpPr>
            <a:spLocks noGrp="1"/>
          </p:cNvSpPr>
          <p:nvPr>
            <p:ph type="sldNum" sz="quarter" idx="12"/>
          </p:nvPr>
        </p:nvSpPr>
        <p:spPr/>
        <p:txBody>
          <a:bodyPr/>
          <a:lstStyle>
            <a:lvl1pPr>
              <a:defRPr/>
            </a:lvl1pPr>
            <a:extLst/>
          </a:lstStyle>
          <a:p>
            <a:pPr>
              <a:defRPr/>
            </a:pPr>
            <a:fld id="{EE0ACE18-4490-413D-856A-2BB26EDB474B}" type="slidenum">
              <a:rPr lang="en-US"/>
              <a:pPr>
                <a:defRPr/>
              </a:pPr>
              <a:t>‹#›</a:t>
            </a:fld>
            <a:endParaRPr lang="en-US"/>
          </a:p>
        </p:txBody>
      </p:sp>
    </p:spTree>
    <p:extLst>
      <p:ext uri="{BB962C8B-B14F-4D97-AF65-F5344CB8AC3E}">
        <p14:creationId xmlns:p14="http://schemas.microsoft.com/office/powerpoint/2010/main" val="62485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07868D2-E2E6-453F-98A3-8A06ED676F6E}" type="slidenum">
              <a:rPr lang="en-US"/>
              <a:pPr>
                <a:defRPr/>
              </a:pPr>
              <a:t>‹#›</a:t>
            </a:fld>
            <a:endParaRPr lang="en-US"/>
          </a:p>
        </p:txBody>
      </p:sp>
    </p:spTree>
    <p:extLst>
      <p:ext uri="{BB962C8B-B14F-4D97-AF65-F5344CB8AC3E}">
        <p14:creationId xmlns:p14="http://schemas.microsoft.com/office/powerpoint/2010/main" val="2600143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CAC08C3-257A-4CC8-8656-7ECF4A250433}" type="slidenum">
              <a:rPr lang="en-US"/>
              <a:pPr>
                <a:defRPr/>
              </a:pPr>
              <a:t>‹#›</a:t>
            </a:fld>
            <a:endParaRPr lang="en-US"/>
          </a:p>
        </p:txBody>
      </p:sp>
    </p:spTree>
    <p:extLst>
      <p:ext uri="{BB962C8B-B14F-4D97-AF65-F5344CB8AC3E}">
        <p14:creationId xmlns:p14="http://schemas.microsoft.com/office/powerpoint/2010/main" val="236911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6E2040D-882B-4FBE-84EC-D0D950DA73AA}" type="slidenum">
              <a:rPr lang="en-US"/>
              <a:pPr>
                <a:defRPr/>
              </a:pPr>
              <a:t>‹#›</a:t>
            </a:fld>
            <a:endParaRPr lang="en-US"/>
          </a:p>
        </p:txBody>
      </p:sp>
    </p:spTree>
    <p:extLst>
      <p:ext uri="{BB962C8B-B14F-4D97-AF65-F5344CB8AC3E}">
        <p14:creationId xmlns:p14="http://schemas.microsoft.com/office/powerpoint/2010/main" val="11018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8"/>
          <p:cNvSpPr>
            <a:spLocks/>
          </p:cNvSpPr>
          <p:nvPr/>
        </p:nvSpPr>
        <p:spPr bwMode="auto">
          <a:xfrm>
            <a:off x="4829175" y="804863"/>
            <a:ext cx="4321175" cy="4343400"/>
          </a:xfrm>
          <a:custGeom>
            <a:avLst/>
            <a:gdLst>
              <a:gd name="T0" fmla="*/ 0 w 2736"/>
              <a:gd name="T1" fmla="*/ 4343400 h 3648"/>
              <a:gd name="T2" fmla="*/ 1137151 w 2736"/>
              <a:gd name="T3" fmla="*/ 2400300 h 3648"/>
              <a:gd name="T4" fmla="*/ 4321175 w 2736"/>
              <a:gd name="T5" fmla="*/ 0 h 3648"/>
              <a:gd name="T6" fmla="*/ 4321175 w 2736"/>
              <a:gd name="T7" fmla="*/ 114300 h 3648"/>
              <a:gd name="T8" fmla="*/ 1175056 w 2736"/>
              <a:gd name="T9" fmla="*/ 2426494 h 3648"/>
              <a:gd name="T10" fmla="*/ 75810 w 2736"/>
              <a:gd name="T11" fmla="*/ 4343400 h 3648"/>
              <a:gd name="T12" fmla="*/ 0 w 2736"/>
              <a:gd name="T13" fmla="*/ 4343400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Freeform 19"/>
          <p:cNvSpPr>
            <a:spLocks/>
          </p:cNvSpPr>
          <p:nvPr/>
        </p:nvSpPr>
        <p:spPr bwMode="auto">
          <a:xfrm>
            <a:off x="374650" y="0"/>
            <a:ext cx="5513388" cy="4960938"/>
          </a:xfrm>
          <a:custGeom>
            <a:avLst/>
            <a:gdLst>
              <a:gd name="T0" fmla="*/ 0 w 3504"/>
              <a:gd name="T1" fmla="*/ 4903645 h 4128"/>
              <a:gd name="T2" fmla="*/ 0 w 3504"/>
              <a:gd name="T3" fmla="*/ 4961335 h 4128"/>
              <a:gd name="T4" fmla="*/ 5513388 w 3504"/>
              <a:gd name="T5" fmla="*/ 3172947 h 4128"/>
              <a:gd name="T6" fmla="*/ 4531552 w 3504"/>
              <a:gd name="T7" fmla="*/ 0 h 4128"/>
              <a:gd name="T8" fmla="*/ 4456026 w 3504"/>
              <a:gd name="T9" fmla="*/ 0 h 4128"/>
              <a:gd name="T10" fmla="*/ 5452023 w 3504"/>
              <a:gd name="T11" fmla="*/ 3147707 h 4128"/>
              <a:gd name="T12" fmla="*/ 0 w 3504"/>
              <a:gd name="T13" fmla="*/ 4903645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Freeform 5"/>
          <p:cNvSpPr>
            <a:spLocks/>
          </p:cNvSpPr>
          <p:nvPr/>
        </p:nvSpPr>
        <p:spPr bwMode="auto">
          <a:xfrm rot="5236414">
            <a:off x="4976019" y="964406"/>
            <a:ext cx="30861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Freeform 8"/>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Freeform 9"/>
          <p:cNvSpPr>
            <a:spLocks/>
          </p:cNvSpPr>
          <p:nvPr/>
        </p:nvSpPr>
        <p:spPr bwMode="auto">
          <a:xfrm>
            <a:off x="5948363" y="3184525"/>
            <a:ext cx="2090737" cy="1958975"/>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Freeform 10"/>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Freeform 12"/>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Freeform 13"/>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Freeform 14"/>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Freeform 15"/>
          <p:cNvSpPr>
            <a:spLocks/>
          </p:cNvSpPr>
          <p:nvPr/>
        </p:nvSpPr>
        <p:spPr bwMode="auto">
          <a:xfrm>
            <a:off x="366713"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Freeform 16"/>
          <p:cNvSpPr>
            <a:spLocks/>
          </p:cNvSpPr>
          <p:nvPr/>
        </p:nvSpPr>
        <p:spPr bwMode="auto">
          <a:xfrm>
            <a:off x="366713"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Freeform 17"/>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Rectangle 18"/>
          <p:cNvSpPr/>
          <p:nvPr/>
        </p:nvSpPr>
        <p:spPr>
          <a:xfrm>
            <a:off x="363538" y="301625"/>
            <a:ext cx="8504237"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0" name="Rectangle 19"/>
          <p:cNvSpPr/>
          <p:nvPr/>
        </p:nvSpPr>
        <p:spPr>
          <a:xfrm flipH="1">
            <a:off x="371475" y="511175"/>
            <a:ext cx="26988" cy="27305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21" name="Rectangle 20"/>
          <p:cNvSpPr/>
          <p:nvPr/>
        </p:nvSpPr>
        <p:spPr>
          <a:xfrm flipH="1">
            <a:off x="411163" y="511175"/>
            <a:ext cx="26987" cy="27305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22" name="Rectangle 21"/>
          <p:cNvSpPr/>
          <p:nvPr/>
        </p:nvSpPr>
        <p:spPr>
          <a:xfrm flipH="1">
            <a:off x="447675" y="511175"/>
            <a:ext cx="9525" cy="27305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3" name="Rectangle 22"/>
          <p:cNvSpPr/>
          <p:nvPr/>
        </p:nvSpPr>
        <p:spPr>
          <a:xfrm flipH="1">
            <a:off x="476250" y="511175"/>
            <a:ext cx="9525" cy="27305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24" name="Rectangle 23"/>
          <p:cNvSpPr/>
          <p:nvPr/>
        </p:nvSpPr>
        <p:spPr>
          <a:xfrm>
            <a:off x="500063" y="511175"/>
            <a:ext cx="36512" cy="27305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3" name="Text Placeholder 2"/>
          <p:cNvSpPr>
            <a:spLocks noGrp="1"/>
          </p:cNvSpPr>
          <p:nvPr>
            <p:ph type="body" idx="1"/>
          </p:nvPr>
        </p:nvSpPr>
        <p:spPr>
          <a:xfrm>
            <a:off x="706902" y="1013754"/>
            <a:ext cx="5718048" cy="733115"/>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E21A8CAF-DDE2-4CF5-B680-0F1C3D143E58}" type="slidenum">
              <a:rPr lang="en-US"/>
              <a:pPr>
                <a:defRPr/>
              </a:pPr>
              <a:t>‹#›</a:t>
            </a:fld>
            <a:endParaRPr lang="en-US"/>
          </a:p>
        </p:txBody>
      </p:sp>
    </p:spTree>
    <p:extLst>
      <p:ext uri="{BB962C8B-B14F-4D97-AF65-F5344CB8AC3E}">
        <p14:creationId xmlns:p14="http://schemas.microsoft.com/office/powerpoint/2010/main" val="151504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B7F4755-8E31-44C7-8E00-82ABCEBE6640}" type="slidenum">
              <a:rPr lang="en-US"/>
              <a:pPr>
                <a:defRPr/>
              </a:pPr>
              <a:t>‹#›</a:t>
            </a:fld>
            <a:endParaRPr lang="en-US"/>
          </a:p>
        </p:txBody>
      </p:sp>
    </p:spTree>
    <p:extLst>
      <p:ext uri="{BB962C8B-B14F-4D97-AF65-F5344CB8AC3E}">
        <p14:creationId xmlns:p14="http://schemas.microsoft.com/office/powerpoint/2010/main" val="101832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301625"/>
            <a:ext cx="8867775"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8" name="Rectangle 7"/>
          <p:cNvSpPr/>
          <p:nvPr/>
        </p:nvSpPr>
        <p:spPr>
          <a:xfrm>
            <a:off x="87313" y="511175"/>
            <a:ext cx="46037" cy="27305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9" name="Rectangle 8"/>
          <p:cNvSpPr/>
          <p:nvPr/>
        </p:nvSpPr>
        <p:spPr>
          <a:xfrm>
            <a:off x="47625" y="511175"/>
            <a:ext cx="26988" cy="27305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10" name="Rectangle 9"/>
          <p:cNvSpPr/>
          <p:nvPr/>
        </p:nvSpPr>
        <p:spPr>
          <a:xfrm>
            <a:off x="28575" y="511175"/>
            <a:ext cx="9525" cy="27305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1" name="Rectangle 10"/>
          <p:cNvSpPr/>
          <p:nvPr/>
        </p:nvSpPr>
        <p:spPr>
          <a:xfrm>
            <a:off x="0" y="511175"/>
            <a:ext cx="9525" cy="27305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12" name="Rectangle 11"/>
          <p:cNvSpPr/>
          <p:nvPr/>
        </p:nvSpPr>
        <p:spPr>
          <a:xfrm flipH="1">
            <a:off x="149225" y="511175"/>
            <a:ext cx="28575" cy="27305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13" name="Rectangle 12"/>
          <p:cNvSpPr/>
          <p:nvPr/>
        </p:nvSpPr>
        <p:spPr>
          <a:xfrm flipH="1">
            <a:off x="188913" y="511175"/>
            <a:ext cx="28575" cy="27305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14" name="Rectangle 13"/>
          <p:cNvSpPr/>
          <p:nvPr/>
        </p:nvSpPr>
        <p:spPr>
          <a:xfrm flipH="1">
            <a:off x="227013" y="511175"/>
            <a:ext cx="9525" cy="27305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5" name="Rectangle 14"/>
          <p:cNvSpPr/>
          <p:nvPr/>
        </p:nvSpPr>
        <p:spPr>
          <a:xfrm flipH="1">
            <a:off x="255588" y="511175"/>
            <a:ext cx="7937" cy="27305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16" name="Rectangle 15"/>
          <p:cNvSpPr/>
          <p:nvPr/>
        </p:nvSpPr>
        <p:spPr>
          <a:xfrm>
            <a:off x="279400" y="511175"/>
            <a:ext cx="36513" cy="27305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2" name="Title 1"/>
          <p:cNvSpPr>
            <a:spLocks noGrp="1"/>
          </p:cNvSpPr>
          <p:nvPr>
            <p:ph type="title"/>
          </p:nvPr>
        </p:nvSpPr>
        <p:spPr>
          <a:xfrm>
            <a:off x="504824" y="384048"/>
            <a:ext cx="7772400" cy="6858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747D927F-4259-494D-9DC7-593469EBAA73}" type="slidenum">
              <a:rPr lang="en-US"/>
              <a:pPr>
                <a:defRPr/>
              </a:pPr>
              <a:t>‹#›</a:t>
            </a:fld>
            <a:endParaRPr lang="en-US"/>
          </a:p>
        </p:txBody>
      </p:sp>
    </p:spTree>
    <p:extLst>
      <p:ext uri="{BB962C8B-B14F-4D97-AF65-F5344CB8AC3E}">
        <p14:creationId xmlns:p14="http://schemas.microsoft.com/office/powerpoint/2010/main" val="1411499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705DC77C-8704-495B-99CE-C62B2A628B3F}" type="slidenum">
              <a:rPr lang="en-US"/>
              <a:pPr>
                <a:defRPr/>
              </a:pPr>
              <a:t>‹#›</a:t>
            </a:fld>
            <a:endParaRPr lang="en-US"/>
          </a:p>
        </p:txBody>
      </p:sp>
    </p:spTree>
    <p:extLst>
      <p:ext uri="{BB962C8B-B14F-4D97-AF65-F5344CB8AC3E}">
        <p14:creationId xmlns:p14="http://schemas.microsoft.com/office/powerpoint/2010/main" val="408088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12DCA804-1C83-46AB-BE83-BFF9819E1358}" type="slidenum">
              <a:rPr lang="en-US"/>
              <a:pPr>
                <a:defRPr/>
              </a:pPr>
              <a:t>‹#›</a:t>
            </a:fld>
            <a:endParaRPr lang="en-US"/>
          </a:p>
        </p:txBody>
      </p:sp>
    </p:spTree>
    <p:extLst>
      <p:ext uri="{BB962C8B-B14F-4D97-AF65-F5344CB8AC3E}">
        <p14:creationId xmlns:p14="http://schemas.microsoft.com/office/powerpoint/2010/main" val="34549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D8E8149-A344-422F-8C8B-77AD32BE852B}" type="slidenum">
              <a:rPr lang="en-US"/>
              <a:pPr>
                <a:defRPr/>
              </a:pPr>
              <a:t>‹#›</a:t>
            </a:fld>
            <a:endParaRPr lang="en-US"/>
          </a:p>
        </p:txBody>
      </p:sp>
    </p:spTree>
    <p:extLst>
      <p:ext uri="{BB962C8B-B14F-4D97-AF65-F5344CB8AC3E}">
        <p14:creationId xmlns:p14="http://schemas.microsoft.com/office/powerpoint/2010/main" val="117166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4081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6" name="Straight Connector 5"/>
          <p:cNvCxnSpPr/>
          <p:nvPr/>
        </p:nvCxnSpPr>
        <p:spPr>
          <a:xfrm flipV="1">
            <a:off x="363538" y="1412875"/>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31226" y="898525"/>
            <a:ext cx="100012" cy="128587"/>
            <a:chOff x="6668087" y="1297746"/>
            <a:chExt cx="161840" cy="156602"/>
          </a:xfrm>
        </p:grpSpPr>
        <p:cxnSp>
          <p:nvCxnSpPr>
            <p:cNvPr id="8" name="Straight Connector 7"/>
            <p:cNvCxnSpPr/>
            <p:nvPr/>
          </p:nvCxnSpPr>
          <p:spPr>
            <a:xfrm rot="16200000">
              <a:off x="6663438" y="1298530"/>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358" y="1297245"/>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6"/>
          <p:cNvGrpSpPr>
            <a:grpSpLocks/>
          </p:cNvGrpSpPr>
          <p:nvPr/>
        </p:nvGrpSpPr>
        <p:grpSpPr bwMode="auto">
          <a:xfrm rot="5400000">
            <a:off x="8683626" y="1012825"/>
            <a:ext cx="100012" cy="128587"/>
            <a:chOff x="6668087" y="1297746"/>
            <a:chExt cx="161840" cy="156602"/>
          </a:xfrm>
        </p:grpSpPr>
        <p:cxnSp>
          <p:nvCxnSpPr>
            <p:cNvPr id="12" name="Straight Connector 11"/>
            <p:cNvCxnSpPr/>
            <p:nvPr/>
          </p:nvCxnSpPr>
          <p:spPr>
            <a:xfrm rot="16200000">
              <a:off x="6663438" y="1298530"/>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358" y="1297245"/>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30"/>
          <p:cNvGrpSpPr>
            <a:grpSpLocks/>
          </p:cNvGrpSpPr>
          <p:nvPr/>
        </p:nvGrpSpPr>
        <p:grpSpPr bwMode="auto">
          <a:xfrm rot="5400000">
            <a:off x="8336756" y="1089819"/>
            <a:ext cx="98425" cy="128588"/>
            <a:chOff x="6668087" y="1297746"/>
            <a:chExt cx="161840" cy="156602"/>
          </a:xfrm>
        </p:grpSpPr>
        <p:cxnSp>
          <p:nvCxnSpPr>
            <p:cNvPr id="16" name="Straight Connector 15"/>
            <p:cNvCxnSpPr/>
            <p:nvPr/>
          </p:nvCxnSpPr>
          <p:spPr>
            <a:xfrm rot="16200000">
              <a:off x="6664080" y="1297885"/>
              <a:ext cx="88934" cy="80921"/>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6173"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5000" y="1297886"/>
              <a:ext cx="88934" cy="80919"/>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420336"/>
            <a:ext cx="8778240" cy="3720108"/>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41275"/>
            <a:ext cx="2133600" cy="274638"/>
          </a:xfrm>
        </p:spPr>
        <p:txBody>
          <a:bodyPr/>
          <a:lstStyle>
            <a:lvl1pPr>
              <a:defRPr/>
            </a:lvl1pPr>
            <a:extLst/>
          </a:lstStyle>
          <a:p>
            <a:pPr>
              <a:defRPr/>
            </a:pPr>
            <a:endParaRPr lang="en-US"/>
          </a:p>
        </p:txBody>
      </p:sp>
      <p:sp>
        <p:nvSpPr>
          <p:cNvPr id="20" name="Footer Placeholder 5"/>
          <p:cNvSpPr>
            <a:spLocks noGrp="1"/>
          </p:cNvSpPr>
          <p:nvPr>
            <p:ph type="ftr" sz="quarter" idx="11"/>
          </p:nvPr>
        </p:nvSpPr>
        <p:spPr>
          <a:xfrm>
            <a:off x="914400" y="41275"/>
            <a:ext cx="5562600" cy="274638"/>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41275"/>
            <a:ext cx="457200" cy="274638"/>
          </a:xfrm>
        </p:spPr>
        <p:txBody>
          <a:bodyPr/>
          <a:lstStyle>
            <a:lvl1pPr>
              <a:defRPr/>
            </a:lvl1pPr>
            <a:extLst/>
          </a:lstStyle>
          <a:p>
            <a:pPr>
              <a:defRPr/>
            </a:pPr>
            <a:fld id="{F638E9D2-2DAA-4FFD-B472-E3E4360E3685}" type="slidenum">
              <a:rPr lang="en-US"/>
              <a:pPr>
                <a:defRPr/>
              </a:pPr>
              <a:t>‹#›</a:t>
            </a:fld>
            <a:endParaRPr lang="en-US"/>
          </a:p>
        </p:txBody>
      </p:sp>
    </p:spTree>
    <p:extLst>
      <p:ext uri="{BB962C8B-B14F-4D97-AF65-F5344CB8AC3E}">
        <p14:creationId xmlns:p14="http://schemas.microsoft.com/office/powerpoint/2010/main" val="216839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tangle 6"/>
          <p:cNvSpPr/>
          <p:nvPr/>
        </p:nvSpPr>
        <p:spPr>
          <a:xfrm>
            <a:off x="0" y="0"/>
            <a:ext cx="365125" cy="5141913"/>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8" name="Rectangle 7"/>
          <p:cNvSpPr/>
          <p:nvPr/>
        </p:nvSpPr>
        <p:spPr>
          <a:xfrm>
            <a:off x="255588" y="3784600"/>
            <a:ext cx="73025" cy="12700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9" name="Rectangle 8"/>
          <p:cNvSpPr/>
          <p:nvPr/>
        </p:nvSpPr>
        <p:spPr>
          <a:xfrm>
            <a:off x="255588" y="3598863"/>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0" name="Rectangle 9"/>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1" name="Rectangle 10"/>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12" name="Rectangle 11"/>
          <p:cNvSpPr/>
          <p:nvPr/>
        </p:nvSpPr>
        <p:spPr>
          <a:xfrm>
            <a:off x="309563" y="511175"/>
            <a:ext cx="46037" cy="27305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15" name="Rectangle 14"/>
          <p:cNvSpPr/>
          <p:nvPr/>
        </p:nvSpPr>
        <p:spPr>
          <a:xfrm>
            <a:off x="268288" y="511175"/>
            <a:ext cx="28575" cy="27305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16" name="Rectangle 15"/>
          <p:cNvSpPr/>
          <p:nvPr/>
        </p:nvSpPr>
        <p:spPr>
          <a:xfrm>
            <a:off x="249238" y="511175"/>
            <a:ext cx="9525" cy="27305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7" name="Rectangle 16"/>
          <p:cNvSpPr/>
          <p:nvPr/>
        </p:nvSpPr>
        <p:spPr>
          <a:xfrm>
            <a:off x="222250" y="511175"/>
            <a:ext cx="7938" cy="27305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22" name="Title Placeholder 21"/>
          <p:cNvSpPr>
            <a:spLocks noGrp="1"/>
          </p:cNvSpPr>
          <p:nvPr>
            <p:ph type="title"/>
          </p:nvPr>
        </p:nvSpPr>
        <p:spPr>
          <a:xfrm>
            <a:off x="914400" y="384175"/>
            <a:ext cx="7772400" cy="6858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338263"/>
            <a:ext cx="777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77000" y="4813300"/>
            <a:ext cx="2133600" cy="273050"/>
          </a:xfrm>
          <a:prstGeom prst="rect">
            <a:avLst/>
          </a:prstGeom>
        </p:spPr>
        <p:txBody>
          <a:bodyPr vert="horz" anchor="b"/>
          <a:lstStyle>
            <a:lvl1pPr algn="l" eaLnBrk="1" latinLnBrk="0" hangingPunct="1">
              <a:defRPr kumimoji="0" sz="1100">
                <a:solidFill>
                  <a:schemeClr val="tx2"/>
                </a:solidFill>
              </a:defRPr>
            </a:lvl1pPr>
            <a:extLst/>
          </a:lstStyle>
          <a:p>
            <a:pPr>
              <a:defRPr/>
            </a:pPr>
            <a:endParaRPr lang="en-US"/>
          </a:p>
        </p:txBody>
      </p:sp>
      <p:sp>
        <p:nvSpPr>
          <p:cNvPr id="3" name="Footer Placeholder 2"/>
          <p:cNvSpPr>
            <a:spLocks noGrp="1"/>
          </p:cNvSpPr>
          <p:nvPr>
            <p:ph type="ftr" sz="quarter" idx="3"/>
          </p:nvPr>
        </p:nvSpPr>
        <p:spPr>
          <a:xfrm>
            <a:off x="914400" y="4813300"/>
            <a:ext cx="5562600" cy="273050"/>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n-US"/>
          </a:p>
        </p:txBody>
      </p:sp>
      <p:sp>
        <p:nvSpPr>
          <p:cNvPr id="23" name="Slide Number Placeholder 22"/>
          <p:cNvSpPr>
            <a:spLocks noGrp="1"/>
          </p:cNvSpPr>
          <p:nvPr>
            <p:ph type="sldNum" sz="quarter" idx="4"/>
          </p:nvPr>
        </p:nvSpPr>
        <p:spPr>
          <a:xfrm>
            <a:off x="8610600" y="4813300"/>
            <a:ext cx="457200" cy="273050"/>
          </a:xfrm>
          <a:prstGeom prst="rect">
            <a:avLst/>
          </a:prstGeom>
        </p:spPr>
        <p:txBody>
          <a:bodyPr vert="horz" anchor="b"/>
          <a:lstStyle>
            <a:lvl1pPr algn="l" eaLnBrk="1" latinLnBrk="0" hangingPunct="1">
              <a:defRPr kumimoji="0" sz="1200">
                <a:solidFill>
                  <a:schemeClr val="tx2"/>
                </a:solidFill>
              </a:defRPr>
            </a:lvl1pPr>
            <a:extLst/>
          </a:lstStyle>
          <a:p>
            <a:pPr>
              <a:defRPr/>
            </a:pPr>
            <a:fld id="{652DB4CC-9E6E-4550-850B-FE131140181C}" type="slidenum">
              <a:rPr lang="en-US"/>
              <a:pPr>
                <a:defRPr/>
              </a:pPr>
              <a:t>‹#›</a:t>
            </a:fld>
            <a:endParaRPr lang="en-US"/>
          </a:p>
        </p:txBody>
      </p:sp>
      <p:pic>
        <p:nvPicPr>
          <p:cNvPr id="1040"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dk1" tx1="lt1" bg2="dk2" tx2="lt2" accent1="accent1" accent2="accent2" accent3="accent3" accent4="accent4" accent5="accent5" accent6="accent6" hlink="hlink" folHlink="folHlink"/>
  <p:sldLayoutIdLst>
    <p:sldLayoutId id="2147483731" r:id="rId1"/>
    <p:sldLayoutId id="2147483726" r:id="rId2"/>
    <p:sldLayoutId id="2147483732" r:id="rId3"/>
    <p:sldLayoutId id="2147483733" r:id="rId4"/>
    <p:sldLayoutId id="2147483734" r:id="rId5"/>
    <p:sldLayoutId id="2147483727" r:id="rId6"/>
    <p:sldLayoutId id="2147483735" r:id="rId7"/>
    <p:sldLayoutId id="2147483728" r:id="rId8"/>
    <p:sldLayoutId id="2147483736" r:id="rId9"/>
    <p:sldLayoutId id="2147483729" r:id="rId10"/>
    <p:sldLayoutId id="2147483730" r:id="rId11"/>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aR-Qa_LD2m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354931"/>
            <a:ext cx="7772400" cy="1576388"/>
          </a:xfrm>
        </p:spPr>
        <p:txBody>
          <a:bodyPr/>
          <a:lstStyle/>
          <a:p>
            <a:pPr eaLnBrk="1" fontAlgn="auto" hangingPunct="1">
              <a:spcAft>
                <a:spcPts val="0"/>
              </a:spcAft>
              <a:defRPr/>
            </a:pPr>
            <a:r>
              <a:rPr lang="en-US" dirty="0" smtClean="0">
                <a:solidFill>
                  <a:schemeClr val="tx2">
                    <a:satMod val="200000"/>
                  </a:schemeClr>
                </a:solidFill>
              </a:rPr>
              <a:t>Unit 9: Human Development Across the Life Span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0" y="133350"/>
            <a:ext cx="7772400" cy="685800"/>
          </a:xfrm>
        </p:spPr>
        <p:txBody>
          <a:bodyPr/>
          <a:lstStyle/>
          <a:p>
            <a:pPr eaLnBrk="1" fontAlgn="auto" hangingPunct="1">
              <a:spcAft>
                <a:spcPts val="0"/>
              </a:spcAft>
              <a:defRPr/>
            </a:pPr>
            <a:r>
              <a:rPr lang="en-US" dirty="0" smtClean="0">
                <a:solidFill>
                  <a:schemeClr val="tx2">
                    <a:satMod val="200000"/>
                  </a:schemeClr>
                </a:solidFill>
              </a:rPr>
              <a:t>Early Emotional Development: Attachment</a:t>
            </a:r>
            <a:endParaRPr lang="en-US" b="1" dirty="0" smtClean="0">
              <a:solidFill>
                <a:schemeClr val="tx2">
                  <a:satMod val="200000"/>
                </a:schemeClr>
              </a:solidFill>
            </a:endParaRPr>
          </a:p>
        </p:txBody>
      </p:sp>
      <p:sp>
        <p:nvSpPr>
          <p:cNvPr id="17411" name="Rectangle 3"/>
          <p:cNvSpPr>
            <a:spLocks noGrp="1" noChangeArrowheads="1"/>
          </p:cNvSpPr>
          <p:nvPr>
            <p:ph idx="1"/>
          </p:nvPr>
        </p:nvSpPr>
        <p:spPr>
          <a:xfrm>
            <a:off x="1143000" y="1514475"/>
            <a:ext cx="7620000" cy="4257675"/>
          </a:xfrm>
        </p:spPr>
        <p:txBody>
          <a:bodyPr/>
          <a:lstStyle/>
          <a:p>
            <a:pPr eaLnBrk="1" hangingPunct="1">
              <a:lnSpc>
                <a:spcPct val="80000"/>
              </a:lnSpc>
            </a:pPr>
            <a:r>
              <a:rPr lang="en-US" altLang="en-US" sz="2800" b="1" dirty="0" smtClean="0"/>
              <a:t>Separation anxiety</a:t>
            </a:r>
          </a:p>
          <a:p>
            <a:pPr lvl="1" eaLnBrk="1" hangingPunct="1">
              <a:lnSpc>
                <a:spcPct val="80000"/>
              </a:lnSpc>
            </a:pPr>
            <a:r>
              <a:rPr lang="en-US" altLang="en-US" sz="2400" b="1" dirty="0" smtClean="0"/>
              <a:t>Ainsworth (1979)</a:t>
            </a:r>
            <a:endParaRPr lang="en-US" altLang="en-US" sz="2400" dirty="0" smtClean="0"/>
          </a:p>
          <a:p>
            <a:pPr lvl="1" eaLnBrk="1" hangingPunct="1">
              <a:lnSpc>
                <a:spcPct val="80000"/>
              </a:lnSpc>
            </a:pPr>
            <a:r>
              <a:rPr lang="en-US" altLang="en-US" sz="2400" dirty="0" smtClean="0"/>
              <a:t>The </a:t>
            </a:r>
            <a:r>
              <a:rPr lang="en-US" altLang="en-US" sz="2400" b="1" dirty="0" smtClean="0"/>
              <a:t>strange situation</a:t>
            </a:r>
            <a:r>
              <a:rPr lang="en-US" altLang="en-US" sz="2400" dirty="0" smtClean="0"/>
              <a:t> and patterns of attachment</a:t>
            </a:r>
            <a:endParaRPr lang="en-US" altLang="en-US" sz="2400" b="1" dirty="0" smtClean="0"/>
          </a:p>
          <a:p>
            <a:pPr lvl="2" eaLnBrk="1" hangingPunct="1">
              <a:lnSpc>
                <a:spcPct val="80000"/>
              </a:lnSpc>
            </a:pPr>
            <a:r>
              <a:rPr lang="en-US" altLang="en-US" sz="2000" b="1" dirty="0" smtClean="0"/>
              <a:t>Secure</a:t>
            </a:r>
          </a:p>
          <a:p>
            <a:pPr lvl="2" eaLnBrk="1" hangingPunct="1">
              <a:lnSpc>
                <a:spcPct val="80000"/>
              </a:lnSpc>
            </a:pPr>
            <a:r>
              <a:rPr lang="en-US" altLang="en-US" sz="2000" b="1" dirty="0" smtClean="0"/>
              <a:t>Anxious-ambivalent</a:t>
            </a:r>
          </a:p>
          <a:p>
            <a:pPr lvl="2" eaLnBrk="1" hangingPunct="1">
              <a:lnSpc>
                <a:spcPct val="80000"/>
              </a:lnSpc>
            </a:pPr>
            <a:r>
              <a:rPr lang="en-US" altLang="en-US" sz="2000" b="1" dirty="0" smtClean="0"/>
              <a:t>Avoidant</a:t>
            </a:r>
          </a:p>
          <a:p>
            <a:pPr eaLnBrk="1" hangingPunct="1">
              <a:lnSpc>
                <a:spcPct val="80000"/>
              </a:lnSpc>
            </a:pPr>
            <a:r>
              <a:rPr lang="en-US" altLang="en-US" sz="2800" b="1" dirty="0" smtClean="0"/>
              <a:t>Developing secure attachment</a:t>
            </a:r>
            <a:endParaRPr lang="en-US" altLang="en-US" sz="2800" dirty="0" smtClean="0"/>
          </a:p>
          <a:p>
            <a:pPr lvl="1" eaLnBrk="1" hangingPunct="1">
              <a:lnSpc>
                <a:spcPct val="80000"/>
              </a:lnSpc>
            </a:pPr>
            <a:r>
              <a:rPr lang="en-US" altLang="en-US" sz="2400" dirty="0" smtClean="0"/>
              <a:t>Bonding at birth</a:t>
            </a:r>
          </a:p>
          <a:p>
            <a:pPr lvl="1" eaLnBrk="1" hangingPunct="1">
              <a:lnSpc>
                <a:spcPct val="80000"/>
              </a:lnSpc>
            </a:pPr>
            <a:r>
              <a:rPr lang="en-US" altLang="en-US" sz="2400" dirty="0" smtClean="0"/>
              <a:t>Daycare</a:t>
            </a:r>
          </a:p>
          <a:p>
            <a:pPr lvl="1" eaLnBrk="1" hangingPunct="1">
              <a:lnSpc>
                <a:spcPct val="80000"/>
              </a:lnSpc>
            </a:pPr>
            <a:r>
              <a:rPr lang="en-US" altLang="en-US" sz="2400" dirty="0" smtClean="0"/>
              <a:t>Cultural factors</a:t>
            </a:r>
            <a:endParaRPr lang="en-US" altLang="en-US" sz="24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57150"/>
            <a:ext cx="7772400" cy="685800"/>
          </a:xfrm>
        </p:spPr>
        <p:txBody>
          <a:bodyPr/>
          <a:lstStyle/>
          <a:p>
            <a:pPr eaLnBrk="1" fontAlgn="auto" hangingPunct="1">
              <a:spcAft>
                <a:spcPts val="0"/>
              </a:spcAft>
              <a:defRPr/>
            </a:pPr>
            <a:r>
              <a:rPr lang="en-US" dirty="0" smtClean="0">
                <a:solidFill>
                  <a:schemeClr val="tx2">
                    <a:satMod val="200000"/>
                  </a:schemeClr>
                </a:solidFill>
              </a:rPr>
              <a:t>Stage Theories of Development: Personality</a:t>
            </a:r>
            <a:endParaRPr lang="en-US" b="1" dirty="0" smtClean="0">
              <a:solidFill>
                <a:schemeClr val="tx2">
                  <a:satMod val="200000"/>
                </a:schemeClr>
              </a:solidFill>
            </a:endParaRPr>
          </a:p>
        </p:txBody>
      </p:sp>
      <p:sp>
        <p:nvSpPr>
          <p:cNvPr id="18435" name="Rectangle 3"/>
          <p:cNvSpPr>
            <a:spLocks noGrp="1" noChangeArrowheads="1"/>
          </p:cNvSpPr>
          <p:nvPr>
            <p:ph idx="1"/>
          </p:nvPr>
        </p:nvSpPr>
        <p:spPr>
          <a:xfrm>
            <a:off x="457200" y="1276350"/>
            <a:ext cx="8458200" cy="3219450"/>
          </a:xfrm>
        </p:spPr>
        <p:txBody>
          <a:bodyPr/>
          <a:lstStyle/>
          <a:p>
            <a:pPr eaLnBrk="1" hangingPunct="1"/>
            <a:r>
              <a:rPr lang="en-US" altLang="en-US" b="1" dirty="0" smtClean="0"/>
              <a:t>Stage theories</a:t>
            </a:r>
            <a:r>
              <a:rPr lang="en-US" altLang="en-US" dirty="0" smtClean="0"/>
              <a:t>, three components</a:t>
            </a:r>
          </a:p>
          <a:p>
            <a:pPr lvl="1" eaLnBrk="1" hangingPunct="1"/>
            <a:r>
              <a:rPr lang="en-US" altLang="en-US" dirty="0" smtClean="0"/>
              <a:t>progress through stages in order</a:t>
            </a:r>
          </a:p>
          <a:p>
            <a:pPr lvl="1" eaLnBrk="1" hangingPunct="1"/>
            <a:r>
              <a:rPr lang="en-US" altLang="en-US" dirty="0" smtClean="0"/>
              <a:t>progress through stages related to age</a:t>
            </a:r>
          </a:p>
          <a:p>
            <a:pPr lvl="1" eaLnBrk="1" hangingPunct="1"/>
            <a:r>
              <a:rPr lang="en-US" altLang="en-US" dirty="0" smtClean="0"/>
              <a:t>major discontinuities in development</a:t>
            </a:r>
            <a:endParaRPr lang="en-US" altLang="en-US" b="1" dirty="0" smtClean="0"/>
          </a:p>
          <a:p>
            <a:pPr eaLnBrk="1" hangingPunct="1"/>
            <a:r>
              <a:rPr lang="en-US" altLang="en-US" b="1" dirty="0" smtClean="0"/>
              <a:t>Erik Erikson (1963)</a:t>
            </a:r>
            <a:endParaRPr lang="en-US" altLang="en-US" dirty="0" smtClean="0"/>
          </a:p>
          <a:p>
            <a:pPr lvl="1" eaLnBrk="1" hangingPunct="1"/>
            <a:r>
              <a:rPr lang="en-US" altLang="en-US" dirty="0" smtClean="0"/>
              <a:t>Eight stages spanning the lifespan</a:t>
            </a:r>
            <a:endParaRPr lang="en-US" altLang="en-US" b="1" dirty="0" smtClean="0"/>
          </a:p>
          <a:p>
            <a:pPr lvl="1" eaLnBrk="1" hangingPunct="1"/>
            <a:r>
              <a:rPr lang="en-US" altLang="en-US" b="1" dirty="0" smtClean="0"/>
              <a:t>Psychosocial crises</a:t>
            </a:r>
            <a:r>
              <a:rPr lang="en-US" altLang="en-US" dirty="0" smtClean="0"/>
              <a:t> determining balance between opposing polarities in personality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1206500"/>
            <a:ext cx="89662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0" y="4457700"/>
            <a:ext cx="9144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pPr algn="ctr"/>
            <a:r>
              <a:rPr lang="en-US" altLang="en-US" sz="1300" b="1">
                <a:solidFill>
                  <a:schemeClr val="tx2"/>
                </a:solidFill>
                <a:latin typeface="Arial" charset="0"/>
              </a:rPr>
              <a:t>Figure 11.10  Stage theories of development</a:t>
            </a:r>
            <a:endParaRPr lang="en-US" altLang="en-US" sz="240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274763"/>
            <a:ext cx="8966200"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0" y="4457700"/>
            <a:ext cx="9144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pPr algn="ctr"/>
            <a:r>
              <a:rPr lang="en-US" altLang="en-US" sz="1300" b="1">
                <a:solidFill>
                  <a:schemeClr val="tx2"/>
                </a:solidFill>
                <a:latin typeface="Arial" charset="0"/>
              </a:rPr>
              <a:t>Figure 11.11  Erikson’s stage theory</a:t>
            </a:r>
            <a:endParaRPr lang="en-US" altLang="en-US" sz="240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84175"/>
            <a:ext cx="8991600" cy="685800"/>
          </a:xfrm>
        </p:spPr>
        <p:txBody>
          <a:bodyPr/>
          <a:lstStyle/>
          <a:p>
            <a:pPr eaLnBrk="1" fontAlgn="auto" hangingPunct="1">
              <a:spcAft>
                <a:spcPts val="0"/>
              </a:spcAft>
              <a:defRPr/>
            </a:pPr>
            <a:r>
              <a:rPr lang="en-US" sz="3200" dirty="0" smtClean="0">
                <a:solidFill>
                  <a:schemeClr val="tx2">
                    <a:satMod val="200000"/>
                  </a:schemeClr>
                </a:solidFill>
              </a:rPr>
              <a:t>Stage Theories: Cognitive Development</a:t>
            </a:r>
            <a:endParaRPr lang="en-US" sz="3200" b="1" dirty="0" smtClean="0">
              <a:solidFill>
                <a:schemeClr val="tx2">
                  <a:satMod val="200000"/>
                </a:schemeClr>
              </a:solidFill>
            </a:endParaRPr>
          </a:p>
        </p:txBody>
      </p:sp>
      <p:sp>
        <p:nvSpPr>
          <p:cNvPr id="21507" name="Rectangle 3"/>
          <p:cNvSpPr>
            <a:spLocks noGrp="1" noChangeArrowheads="1"/>
          </p:cNvSpPr>
          <p:nvPr>
            <p:ph idx="1"/>
          </p:nvPr>
        </p:nvSpPr>
        <p:spPr>
          <a:xfrm>
            <a:off x="533400" y="971550"/>
            <a:ext cx="7772400" cy="3629025"/>
          </a:xfrm>
        </p:spPr>
        <p:txBody>
          <a:bodyPr/>
          <a:lstStyle/>
          <a:p>
            <a:pPr eaLnBrk="1" hangingPunct="1"/>
            <a:r>
              <a:rPr lang="en-US" altLang="en-US" sz="2800" b="1" dirty="0" smtClean="0"/>
              <a:t>Jean Piaget (1920s-1980s)</a:t>
            </a:r>
          </a:p>
          <a:p>
            <a:pPr lvl="1" eaLnBrk="1" hangingPunct="1"/>
            <a:r>
              <a:rPr lang="en-US" altLang="en-US" sz="2400" b="1" dirty="0" smtClean="0"/>
              <a:t>Assimilation/ Accommodation</a:t>
            </a:r>
            <a:endParaRPr lang="en-US" altLang="en-US" sz="2400" dirty="0" smtClean="0"/>
          </a:p>
          <a:p>
            <a:pPr lvl="1" eaLnBrk="1" hangingPunct="1"/>
            <a:r>
              <a:rPr lang="en-US" altLang="en-US" sz="2400" dirty="0" smtClean="0"/>
              <a:t>4 stages and major milestones  </a:t>
            </a:r>
            <a:r>
              <a:rPr lang="en-US" altLang="en-US" sz="2400" dirty="0" smtClean="0">
                <a:solidFill>
                  <a:srgbClr val="FFFF00"/>
                </a:solidFill>
              </a:rPr>
              <a:t>(Some People Can Fly)</a:t>
            </a:r>
            <a:endParaRPr lang="en-US" altLang="en-US" sz="2400" b="1" dirty="0" smtClean="0">
              <a:solidFill>
                <a:srgbClr val="FFFF00"/>
              </a:solidFill>
            </a:endParaRPr>
          </a:p>
          <a:p>
            <a:pPr lvl="2" eaLnBrk="1" hangingPunct="1"/>
            <a:r>
              <a:rPr lang="en-US" altLang="en-US" sz="2000" b="1" dirty="0" smtClean="0"/>
              <a:t>Sensorimotor </a:t>
            </a:r>
            <a:endParaRPr lang="en-US" altLang="en-US" sz="2000" dirty="0" smtClean="0"/>
          </a:p>
          <a:p>
            <a:pPr lvl="3" eaLnBrk="1" hangingPunct="1"/>
            <a:r>
              <a:rPr lang="en-US" altLang="en-US" sz="1800" dirty="0" smtClean="0"/>
              <a:t>Object  permanence</a:t>
            </a:r>
            <a:endParaRPr lang="en-US" altLang="en-US" sz="1800" b="1" dirty="0" smtClean="0"/>
          </a:p>
          <a:p>
            <a:pPr lvl="2" eaLnBrk="1" hangingPunct="1"/>
            <a:r>
              <a:rPr lang="en-US" altLang="en-US" sz="2000" b="1" dirty="0" smtClean="0"/>
              <a:t>Preoperational</a:t>
            </a:r>
            <a:endParaRPr lang="en-US" altLang="en-US" sz="2000" dirty="0" smtClean="0"/>
          </a:p>
          <a:p>
            <a:pPr lvl="3" eaLnBrk="1" hangingPunct="1"/>
            <a:r>
              <a:rPr lang="en-US" altLang="en-US" sz="1800" dirty="0" smtClean="0"/>
              <a:t>Egocentrism</a:t>
            </a:r>
            <a:endParaRPr lang="en-US" altLang="en-US" sz="1800" b="1" dirty="0" smtClean="0"/>
          </a:p>
          <a:p>
            <a:pPr lvl="2" eaLnBrk="1" hangingPunct="1"/>
            <a:r>
              <a:rPr lang="en-US" altLang="en-US" sz="2000" b="1" dirty="0" smtClean="0"/>
              <a:t>Concrete Operational</a:t>
            </a:r>
            <a:endParaRPr lang="en-US" altLang="en-US" sz="2000" dirty="0" smtClean="0"/>
          </a:p>
          <a:p>
            <a:pPr lvl="3" eaLnBrk="1" hangingPunct="1"/>
            <a:r>
              <a:rPr lang="en-US" altLang="en-US" sz="1800" dirty="0" smtClean="0"/>
              <a:t>Reversibility, Conservation</a:t>
            </a:r>
            <a:endParaRPr lang="en-US" altLang="en-US" sz="1800" b="1" dirty="0" smtClean="0"/>
          </a:p>
          <a:p>
            <a:pPr lvl="2" eaLnBrk="1" hangingPunct="1"/>
            <a:r>
              <a:rPr lang="en-US" altLang="en-US" sz="2000" b="1" dirty="0" smtClean="0"/>
              <a:t>Formal Operational</a:t>
            </a:r>
            <a:endParaRPr lang="en-US" altLang="en-US" sz="2000" dirty="0" smtClean="0"/>
          </a:p>
          <a:p>
            <a:pPr lvl="3" eaLnBrk="1" hangingPunct="1"/>
            <a:r>
              <a:rPr lang="en-US" altLang="en-US" sz="1800" dirty="0" smtClean="0"/>
              <a:t>Abstraction</a:t>
            </a:r>
            <a:endParaRPr lang="en-US" altLang="en-US" sz="16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114300"/>
            <a:ext cx="89662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0" y="4457700"/>
            <a:ext cx="9144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pPr algn="ctr"/>
            <a:r>
              <a:rPr lang="en-US" altLang="en-US" sz="1300" b="1">
                <a:solidFill>
                  <a:schemeClr val="tx2"/>
                </a:solidFill>
                <a:latin typeface="Arial" charset="0"/>
              </a:rPr>
              <a:t>Figure 11.12  Piaget’s stage theory</a:t>
            </a:r>
            <a:endParaRPr lang="en-US" altLang="en-US" sz="240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514350"/>
            <a:ext cx="8966200"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0" y="4457700"/>
            <a:ext cx="9144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pPr algn="ctr"/>
            <a:r>
              <a:rPr lang="en-US" altLang="en-US" sz="1300" b="1">
                <a:solidFill>
                  <a:schemeClr val="tx2"/>
                </a:solidFill>
                <a:latin typeface="Arial" charset="0"/>
              </a:rPr>
              <a:t>Figure 11.13  Piaget’s conservation task</a:t>
            </a:r>
            <a:endParaRPr lang="en-US" altLang="en-US" sz="2400">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
            <a:ext cx="7338301"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0" y="4457700"/>
            <a:ext cx="9144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pPr algn="ctr"/>
            <a:r>
              <a:rPr lang="en-US" altLang="en-US" sz="1300" b="1">
                <a:solidFill>
                  <a:schemeClr val="tx2"/>
                </a:solidFill>
                <a:latin typeface="Arial" charset="0"/>
              </a:rPr>
              <a:t>Figure 11.14  The gradual mastery of conservation</a:t>
            </a:r>
            <a:endParaRPr lang="en-US" altLang="en-US" sz="2400">
              <a:latin typeface="Arial" charset="0"/>
            </a:endParaRPr>
          </a:p>
        </p:txBody>
      </p:sp>
      <p:sp>
        <p:nvSpPr>
          <p:cNvPr id="24580" name="Rectangle 4"/>
          <p:cNvSpPr>
            <a:spLocks noChangeArrowheads="1"/>
          </p:cNvSpPr>
          <p:nvPr/>
        </p:nvSpPr>
        <p:spPr bwMode="auto">
          <a:xfrm>
            <a:off x="5638800" y="4286250"/>
            <a:ext cx="184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endParaRPr lang="en-US" altLang="en-US" sz="2400">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xfrm>
            <a:off x="381000" y="133350"/>
            <a:ext cx="8839200" cy="685800"/>
          </a:xfrm>
        </p:spPr>
        <p:txBody>
          <a:bodyPr/>
          <a:lstStyle/>
          <a:p>
            <a:pPr eaLnBrk="1" fontAlgn="auto" hangingPunct="1">
              <a:spcAft>
                <a:spcPts val="0"/>
              </a:spcAft>
              <a:defRPr/>
            </a:pPr>
            <a:r>
              <a:rPr lang="en-US" sz="3600" dirty="0" smtClean="0">
                <a:solidFill>
                  <a:schemeClr val="tx2">
                    <a:satMod val="200000"/>
                  </a:schemeClr>
                </a:solidFill>
              </a:rPr>
              <a:t>The Development of Moral Reasoning</a:t>
            </a:r>
            <a:endParaRPr lang="en-US" sz="3600" b="1" dirty="0" smtClean="0">
              <a:solidFill>
                <a:schemeClr val="tx2">
                  <a:satMod val="200000"/>
                </a:schemeClr>
              </a:solidFill>
            </a:endParaRPr>
          </a:p>
        </p:txBody>
      </p:sp>
      <p:sp>
        <p:nvSpPr>
          <p:cNvPr id="25603" name="Rectangle 1027"/>
          <p:cNvSpPr>
            <a:spLocks noGrp="1" noChangeArrowheads="1"/>
          </p:cNvSpPr>
          <p:nvPr>
            <p:ph idx="1"/>
          </p:nvPr>
        </p:nvSpPr>
        <p:spPr>
          <a:xfrm>
            <a:off x="228600" y="742950"/>
            <a:ext cx="8610600" cy="3687763"/>
          </a:xfrm>
        </p:spPr>
        <p:txBody>
          <a:bodyPr/>
          <a:lstStyle/>
          <a:p>
            <a:pPr eaLnBrk="1" hangingPunct="1"/>
            <a:r>
              <a:rPr lang="en-US" altLang="en-US" b="1" dirty="0" smtClean="0"/>
              <a:t>Kohlberg (1976) </a:t>
            </a:r>
            <a:r>
              <a:rPr lang="en-US" altLang="en-US" sz="2400" i="1" dirty="0" smtClean="0"/>
              <a:t>He theorized that people progress through stages of moral development. Each stage represents a different way of thinking about right and wrong.</a:t>
            </a:r>
            <a:endParaRPr lang="en-US" altLang="en-US" sz="2400" dirty="0" smtClean="0"/>
          </a:p>
          <a:p>
            <a:pPr lvl="1" eaLnBrk="1" hangingPunct="1"/>
            <a:r>
              <a:rPr lang="en-US" altLang="en-US" dirty="0" smtClean="0"/>
              <a:t>Reasoning as opposed to behavior</a:t>
            </a:r>
            <a:endParaRPr lang="en-US" altLang="en-US" b="1" dirty="0" smtClean="0"/>
          </a:p>
          <a:p>
            <a:pPr lvl="2" eaLnBrk="1" hangingPunct="1"/>
            <a:r>
              <a:rPr lang="en-US" altLang="en-US" b="1" dirty="0" smtClean="0"/>
              <a:t>Moral dilemmas – </a:t>
            </a:r>
            <a:r>
              <a:rPr lang="en-US" altLang="en-US" b="1" i="1" dirty="0" smtClean="0"/>
              <a:t>Heinz dilemma</a:t>
            </a:r>
            <a:endParaRPr lang="en-US" altLang="en-US" i="1" dirty="0" smtClean="0"/>
          </a:p>
          <a:p>
            <a:pPr lvl="3" eaLnBrk="1" hangingPunct="1"/>
            <a:r>
              <a:rPr lang="en-US" altLang="en-US" dirty="0" smtClean="0"/>
              <a:t>Measured nature and progression of moral reasoning</a:t>
            </a:r>
          </a:p>
          <a:p>
            <a:pPr lvl="1" eaLnBrk="1" hangingPunct="1"/>
            <a:r>
              <a:rPr lang="en-US" altLang="en-US" dirty="0" smtClean="0"/>
              <a:t>3 levels, each with 2 sublevels</a:t>
            </a:r>
            <a:endParaRPr lang="en-US" altLang="en-US" b="1" dirty="0" smtClean="0"/>
          </a:p>
          <a:p>
            <a:pPr lvl="2" eaLnBrk="1" hangingPunct="1"/>
            <a:r>
              <a:rPr lang="en-US" altLang="en-US" b="1" dirty="0" err="1" smtClean="0"/>
              <a:t>Preconventional</a:t>
            </a:r>
            <a:endParaRPr lang="en-US" altLang="en-US" b="1" dirty="0" smtClean="0"/>
          </a:p>
          <a:p>
            <a:pPr lvl="2" eaLnBrk="1" hangingPunct="1"/>
            <a:r>
              <a:rPr lang="en-US" altLang="en-US" b="1" dirty="0" smtClean="0"/>
              <a:t>Conventional</a:t>
            </a:r>
          </a:p>
          <a:p>
            <a:pPr lvl="2" eaLnBrk="1" hangingPunct="1"/>
            <a:r>
              <a:rPr lang="en-US" altLang="en-US" b="1" dirty="0" err="1" smtClean="0"/>
              <a:t>Postconventional</a:t>
            </a:r>
            <a:endParaRPr lang="en-US" altLang="en-US"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152400" y="925513"/>
            <a:ext cx="8763000" cy="4389437"/>
          </a:xfrm>
        </p:spPr>
        <p:txBody>
          <a:bodyPr/>
          <a:lstStyle/>
          <a:p>
            <a:pPr marL="0" indent="0" eaLnBrk="1" hangingPunct="1">
              <a:buFontTx/>
              <a:buNone/>
            </a:pPr>
            <a:r>
              <a:rPr lang="en-US" altLang="en-US" sz="1800" dirty="0" smtClean="0"/>
              <a:t>	In Europe, a woman was about to die of a very special type of cancer. There was a medicine that, according to the doctors, could save her life. It was a type of medicine that had been recently discovered by the city’s pharmacist. </a:t>
            </a:r>
          </a:p>
          <a:p>
            <a:pPr marL="0" indent="0" eaLnBrk="1" hangingPunct="1">
              <a:buFontTx/>
              <a:buNone/>
            </a:pPr>
            <a:r>
              <a:rPr lang="en-US" altLang="en-US" sz="1800" dirty="0" smtClean="0"/>
              <a:t>	The medicine was expensive to make but the pharmacist charged ten times more than his cost to produce it. Production cost was 200 dollars but the pharmacist charged 2,000 dollars for a small dose. </a:t>
            </a:r>
          </a:p>
          <a:p>
            <a:pPr marL="0" indent="0" eaLnBrk="1" hangingPunct="1">
              <a:buFontTx/>
              <a:buNone/>
            </a:pPr>
            <a:r>
              <a:rPr lang="en-US" altLang="en-US" sz="1800" dirty="0" smtClean="0"/>
              <a:t>	Heinz, the patient’s husband, asked everyone he knew to lend him money and tried all possible legal means, but he got only 1,000 dollars. He told the pharmacist that his wife was dying and asked him to sell the medicine to him at a low cost or to allow him to pay later. </a:t>
            </a:r>
          </a:p>
          <a:p>
            <a:pPr marL="0" indent="0" eaLnBrk="1" hangingPunct="1">
              <a:buFontTx/>
              <a:buNone/>
            </a:pPr>
            <a:r>
              <a:rPr lang="en-US" altLang="en-US" sz="1800" dirty="0" smtClean="0"/>
              <a:t>	However, the pharmacist answered him "No, I discovered the drug and I'm going to make money from it." Heinz became desperate and he went into the drugstore and stole the medicine for his wife.</a:t>
            </a:r>
            <a:br>
              <a:rPr lang="en-US" altLang="en-US" sz="1800" dirty="0" smtClean="0"/>
            </a:br>
            <a:r>
              <a:rPr lang="en-US" altLang="en-US" sz="1800" dirty="0" smtClean="0"/>
              <a:t/>
            </a:r>
            <a:br>
              <a:rPr lang="en-US" altLang="en-US" sz="1800" dirty="0" smtClean="0"/>
            </a:br>
            <a:endParaRPr lang="en-US" altLang="en-US" sz="1800" dirty="0" smtClean="0"/>
          </a:p>
        </p:txBody>
      </p:sp>
      <p:sp>
        <p:nvSpPr>
          <p:cNvPr id="4" name="Rectangle 4"/>
          <p:cNvSpPr>
            <a:spLocks noChangeArrowheads="1"/>
          </p:cNvSpPr>
          <p:nvPr/>
        </p:nvSpPr>
        <p:spPr bwMode="auto">
          <a:xfrm>
            <a:off x="2971800" y="114300"/>
            <a:ext cx="3352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4000" b="1" dirty="0">
                <a:effectLst>
                  <a:outerShdw blurRad="38100" dist="38100" dir="2700000" algn="tl">
                    <a:srgbClr val="000000"/>
                  </a:outerShdw>
                </a:effectLst>
                <a:latin typeface="Arial Black" pitchFamily="34" charset="0"/>
              </a:rPr>
              <a:t>Kohlberg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90600" y="133350"/>
            <a:ext cx="7772400" cy="685800"/>
          </a:xfrm>
        </p:spPr>
        <p:txBody>
          <a:bodyPr/>
          <a:lstStyle/>
          <a:p>
            <a:pPr eaLnBrk="1" fontAlgn="auto" hangingPunct="1">
              <a:spcAft>
                <a:spcPts val="0"/>
              </a:spcAft>
              <a:defRPr/>
            </a:pPr>
            <a:r>
              <a:rPr lang="en-US" dirty="0" smtClean="0">
                <a:solidFill>
                  <a:schemeClr val="tx2">
                    <a:satMod val="200000"/>
                  </a:schemeClr>
                </a:solidFill>
              </a:rPr>
              <a:t>Progress Before Birth:</a:t>
            </a:r>
            <a:br>
              <a:rPr lang="en-US" dirty="0" smtClean="0">
                <a:solidFill>
                  <a:schemeClr val="tx2">
                    <a:satMod val="200000"/>
                  </a:schemeClr>
                </a:solidFill>
              </a:rPr>
            </a:br>
            <a:r>
              <a:rPr lang="en-US" dirty="0" smtClean="0">
                <a:solidFill>
                  <a:schemeClr val="tx2">
                    <a:satMod val="200000"/>
                  </a:schemeClr>
                </a:solidFill>
              </a:rPr>
              <a:t>Prenatal Development</a:t>
            </a:r>
            <a:endParaRPr lang="en-US" b="1" dirty="0" smtClean="0">
              <a:solidFill>
                <a:schemeClr val="tx2">
                  <a:satMod val="200000"/>
                </a:schemeClr>
              </a:solidFill>
            </a:endParaRPr>
          </a:p>
        </p:txBody>
      </p:sp>
      <p:sp>
        <p:nvSpPr>
          <p:cNvPr id="9219" name="Rectangle 3"/>
          <p:cNvSpPr>
            <a:spLocks noGrp="1" noChangeArrowheads="1"/>
          </p:cNvSpPr>
          <p:nvPr>
            <p:ph idx="1"/>
          </p:nvPr>
        </p:nvSpPr>
        <p:spPr>
          <a:xfrm>
            <a:off x="685800" y="1733550"/>
            <a:ext cx="7772400" cy="3722688"/>
          </a:xfrm>
        </p:spPr>
        <p:txBody>
          <a:bodyPr/>
          <a:lstStyle/>
          <a:p>
            <a:pPr eaLnBrk="1" hangingPunct="1"/>
            <a:r>
              <a:rPr lang="en-US" altLang="en-US" sz="2000" b="1" dirty="0" smtClean="0"/>
              <a:t>3 phases</a:t>
            </a:r>
          </a:p>
          <a:p>
            <a:pPr lvl="1" eaLnBrk="1" hangingPunct="1"/>
            <a:r>
              <a:rPr lang="en-US" altLang="en-US" sz="2000" b="1" dirty="0" smtClean="0"/>
              <a:t>Zygote stage</a:t>
            </a:r>
            <a:r>
              <a:rPr lang="en-US" altLang="en-US" sz="2000" dirty="0" smtClean="0"/>
              <a:t> = first 2 weeks</a:t>
            </a:r>
          </a:p>
          <a:p>
            <a:pPr lvl="2" eaLnBrk="1" hangingPunct="1"/>
            <a:r>
              <a:rPr lang="en-US" altLang="en-US" sz="2000" dirty="0" smtClean="0"/>
              <a:t>conception, implantation, formation of placenta</a:t>
            </a:r>
            <a:endParaRPr lang="en-US" altLang="en-US" sz="2000" b="1" dirty="0" smtClean="0"/>
          </a:p>
          <a:p>
            <a:pPr lvl="1" eaLnBrk="1" hangingPunct="1"/>
            <a:r>
              <a:rPr lang="en-US" altLang="en-US" sz="2000" b="1" dirty="0" smtClean="0"/>
              <a:t>embryonic stage</a:t>
            </a:r>
            <a:r>
              <a:rPr lang="en-US" altLang="en-US" sz="2000" dirty="0" smtClean="0"/>
              <a:t> = 2 weeks – 2 months</a:t>
            </a:r>
          </a:p>
          <a:p>
            <a:pPr lvl="2" eaLnBrk="1" hangingPunct="1"/>
            <a:r>
              <a:rPr lang="en-US" altLang="en-US" sz="2000" dirty="0" smtClean="0"/>
              <a:t>formation of vital organs and systems</a:t>
            </a:r>
            <a:endParaRPr lang="en-US" altLang="en-US" sz="2000" b="1" dirty="0" smtClean="0"/>
          </a:p>
          <a:p>
            <a:pPr lvl="1" eaLnBrk="1" hangingPunct="1"/>
            <a:r>
              <a:rPr lang="en-US" altLang="en-US" sz="2000" b="1" dirty="0" smtClean="0"/>
              <a:t>fetal stage</a:t>
            </a:r>
            <a:r>
              <a:rPr lang="en-US" altLang="en-US" sz="2000" dirty="0" smtClean="0"/>
              <a:t> = 2 months – birth</a:t>
            </a:r>
          </a:p>
          <a:p>
            <a:pPr lvl="2" eaLnBrk="1" hangingPunct="1"/>
            <a:r>
              <a:rPr lang="en-US" altLang="en-US" sz="2000" dirty="0" smtClean="0"/>
              <a:t>bodily growth continues, movement capability begins, brain cells multiply</a:t>
            </a:r>
          </a:p>
          <a:p>
            <a:pPr lvl="2" eaLnBrk="1" hangingPunct="1"/>
            <a:r>
              <a:rPr lang="en-US" altLang="en-US" sz="2000" dirty="0" smtClean="0"/>
              <a:t>age of viability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152400" y="514350"/>
            <a:ext cx="8839200" cy="4629150"/>
          </a:xfrm>
          <a:extLst/>
        </p:spPr>
        <p:txBody>
          <a:bodyPr numCol="2">
            <a:normAutofit fontScale="85000" lnSpcReduction="20000"/>
          </a:bodyPr>
          <a:lstStyle/>
          <a:p>
            <a:pPr marL="0" indent="0" eaLnBrk="1" fontAlgn="auto" hangingPunct="1">
              <a:spcAft>
                <a:spcPts val="0"/>
              </a:spcAft>
              <a:buFontTx/>
              <a:buNone/>
              <a:defRPr/>
            </a:pPr>
            <a:r>
              <a:rPr lang="en-US" sz="1600" b="1" dirty="0" smtClean="0"/>
              <a:t>1. Should Heinz steal the medicine? </a:t>
            </a:r>
            <a:br>
              <a:rPr lang="en-US" sz="1600" b="1" dirty="0" smtClean="0"/>
            </a:br>
            <a:r>
              <a:rPr lang="en-US" sz="1600" b="1" dirty="0" smtClean="0"/>
              <a:t>Why or why not?</a:t>
            </a:r>
            <a:br>
              <a:rPr lang="en-US" sz="1600" b="1" dirty="0" smtClean="0"/>
            </a:br>
            <a:endParaRPr lang="en-US" sz="1600" b="1" dirty="0" smtClean="0"/>
          </a:p>
          <a:p>
            <a:pPr marL="0" indent="0" eaLnBrk="1" fontAlgn="auto" hangingPunct="1">
              <a:spcAft>
                <a:spcPts val="0"/>
              </a:spcAft>
              <a:buFontTx/>
              <a:buNone/>
              <a:defRPr/>
            </a:pPr>
            <a:r>
              <a:rPr lang="en-US" sz="1600" b="1" dirty="0" smtClean="0"/>
              <a:t>2. Is it good or bad that he steal the medicine?</a:t>
            </a:r>
            <a:br>
              <a:rPr lang="en-US" sz="1600" b="1" dirty="0" smtClean="0"/>
            </a:br>
            <a:r>
              <a:rPr lang="en-US" sz="1600" b="1" dirty="0" smtClean="0"/>
              <a:t>Why is it good or bad?</a:t>
            </a:r>
            <a:br>
              <a:rPr lang="en-US" sz="1600" b="1" dirty="0" smtClean="0"/>
            </a:br>
            <a:endParaRPr lang="en-US" sz="1600" b="1" dirty="0" smtClean="0"/>
          </a:p>
          <a:p>
            <a:pPr marL="0" indent="0" eaLnBrk="1" fontAlgn="auto" hangingPunct="1">
              <a:spcAft>
                <a:spcPts val="0"/>
              </a:spcAft>
              <a:buFontTx/>
              <a:buNone/>
              <a:defRPr/>
            </a:pPr>
            <a:r>
              <a:rPr lang="en-US" sz="1600" b="1" dirty="0" smtClean="0"/>
              <a:t>3. Has Heinz a duty or an obligation to steal the medicine?</a:t>
            </a:r>
            <a:br>
              <a:rPr lang="en-US" sz="1600" b="1" dirty="0" smtClean="0"/>
            </a:br>
            <a:r>
              <a:rPr lang="en-US" sz="1600" b="1" dirty="0" smtClean="0"/>
              <a:t>Why or why not?</a:t>
            </a:r>
            <a:br>
              <a:rPr lang="en-US" sz="1600" b="1" dirty="0" smtClean="0"/>
            </a:br>
            <a:endParaRPr lang="en-US" sz="1600" b="1" dirty="0" smtClean="0"/>
          </a:p>
          <a:p>
            <a:pPr marL="0" indent="0" eaLnBrk="1" fontAlgn="auto" hangingPunct="1">
              <a:spcAft>
                <a:spcPts val="0"/>
              </a:spcAft>
              <a:buFontTx/>
              <a:buNone/>
              <a:defRPr/>
            </a:pPr>
            <a:r>
              <a:rPr lang="en-US" sz="1600" b="1" dirty="0" smtClean="0"/>
              <a:t>4. If Heinz did not steal the medicine would he be responsible for his wife death? Why or why not?</a:t>
            </a:r>
            <a:br>
              <a:rPr lang="en-US" sz="1600" b="1" dirty="0" smtClean="0"/>
            </a:br>
            <a:endParaRPr lang="en-US" sz="1600" b="1" dirty="0" smtClean="0"/>
          </a:p>
          <a:p>
            <a:pPr marL="0" indent="0" eaLnBrk="1" fontAlgn="auto" hangingPunct="1">
              <a:spcAft>
                <a:spcPts val="0"/>
              </a:spcAft>
              <a:buFontTx/>
              <a:buNone/>
              <a:defRPr/>
            </a:pPr>
            <a:r>
              <a:rPr lang="en-US" sz="1600" b="1" dirty="0" smtClean="0"/>
              <a:t>5. If Heinz does not love his wife, should he steal the medicine?</a:t>
            </a:r>
            <a:br>
              <a:rPr lang="en-US" sz="1600" b="1" dirty="0" smtClean="0"/>
            </a:br>
            <a:r>
              <a:rPr lang="en-US" sz="1600" b="1" dirty="0" smtClean="0"/>
              <a:t>Does it make any difference, for the purpose of stealing or not stealing, if Heinz does or does not love his wife?</a:t>
            </a:r>
            <a:br>
              <a:rPr lang="en-US" sz="1600" b="1" dirty="0" smtClean="0"/>
            </a:br>
            <a:endParaRPr lang="en-US" sz="1600" b="1" dirty="0" smtClean="0"/>
          </a:p>
          <a:p>
            <a:pPr marL="0" indent="0" eaLnBrk="1" fontAlgn="auto" hangingPunct="1">
              <a:spcAft>
                <a:spcPts val="0"/>
              </a:spcAft>
              <a:buFontTx/>
              <a:buNone/>
              <a:defRPr/>
            </a:pPr>
            <a:r>
              <a:rPr lang="en-US" sz="1600" b="1" dirty="0" smtClean="0"/>
              <a:t>6. Imagine that the person who is dying is not his wife but a stranger. Should Heinz steal the medicine for a stranger?</a:t>
            </a:r>
            <a:br>
              <a:rPr lang="en-US" sz="1600" b="1" dirty="0" smtClean="0"/>
            </a:br>
            <a:r>
              <a:rPr lang="en-US" sz="1600" b="1" dirty="0" smtClean="0"/>
              <a:t>Why or why not?</a:t>
            </a:r>
            <a:br>
              <a:rPr lang="en-US" sz="1600" b="1" dirty="0" smtClean="0"/>
            </a:br>
            <a:endParaRPr lang="en-US" sz="1600" b="1" dirty="0" smtClean="0"/>
          </a:p>
          <a:p>
            <a:pPr marL="0" indent="0" eaLnBrk="1" fontAlgn="auto" hangingPunct="1">
              <a:spcAft>
                <a:spcPts val="0"/>
              </a:spcAft>
              <a:buFontTx/>
              <a:buNone/>
              <a:defRPr/>
            </a:pPr>
            <a:r>
              <a:rPr lang="en-US" sz="1600" b="1" dirty="0" smtClean="0"/>
              <a:t>7. Imagine that it is an animal that is dying. Should Heinz steal the medicine in order to save the life of an animal?</a:t>
            </a:r>
            <a:br>
              <a:rPr lang="en-US" sz="1600" b="1" dirty="0" smtClean="0"/>
            </a:br>
            <a:r>
              <a:rPr lang="en-US" sz="1600" b="1" dirty="0" smtClean="0"/>
              <a:t>Why or why not?</a:t>
            </a:r>
            <a:br>
              <a:rPr lang="en-US" sz="1600" b="1" dirty="0" smtClean="0"/>
            </a:br>
            <a:r>
              <a:rPr lang="en-US" sz="1600" b="1" dirty="0" smtClean="0"/>
              <a:t>What if it was his loving dog?</a:t>
            </a:r>
            <a:br>
              <a:rPr lang="en-US" sz="1600" b="1" dirty="0" smtClean="0"/>
            </a:br>
            <a:endParaRPr lang="en-US" sz="1600" b="1" dirty="0" smtClean="0"/>
          </a:p>
          <a:p>
            <a:pPr marL="0" indent="0" eaLnBrk="1" fontAlgn="auto" hangingPunct="1">
              <a:spcAft>
                <a:spcPts val="0"/>
              </a:spcAft>
              <a:buFontTx/>
              <a:buNone/>
              <a:defRPr/>
            </a:pPr>
            <a:r>
              <a:rPr lang="en-US" sz="1600" b="1" dirty="0" smtClean="0"/>
              <a:t>8. Is it important to do the best in order to save another person’s life?</a:t>
            </a:r>
            <a:br>
              <a:rPr lang="en-US" sz="1600" b="1" dirty="0" smtClean="0"/>
            </a:br>
            <a:r>
              <a:rPr lang="en-US" sz="1600" b="1" dirty="0" smtClean="0"/>
              <a:t>Why or why not?</a:t>
            </a:r>
            <a:br>
              <a:rPr lang="en-US" sz="1600" b="1" dirty="0" smtClean="0"/>
            </a:br>
            <a:endParaRPr lang="en-US" sz="1600" b="1" dirty="0" smtClean="0"/>
          </a:p>
          <a:p>
            <a:pPr marL="0" indent="0" eaLnBrk="1" fontAlgn="auto" hangingPunct="1">
              <a:spcAft>
                <a:spcPts val="0"/>
              </a:spcAft>
              <a:buFontTx/>
              <a:buNone/>
              <a:defRPr/>
            </a:pPr>
            <a:r>
              <a:rPr lang="en-US" sz="1600" b="1" dirty="0" smtClean="0"/>
              <a:t>9. Is Heinz acting against the law for stealing the medicine?</a:t>
            </a:r>
            <a:br>
              <a:rPr lang="en-US" sz="1600" b="1" dirty="0" smtClean="0"/>
            </a:br>
            <a:r>
              <a:rPr lang="en-US" sz="1600" b="1" dirty="0" smtClean="0"/>
              <a:t>Why or why not?</a:t>
            </a:r>
            <a:br>
              <a:rPr lang="en-US" sz="1600" b="1" dirty="0" smtClean="0"/>
            </a:br>
            <a:r>
              <a:rPr lang="en-US" sz="1600" b="1" dirty="0" smtClean="0"/>
              <a:t/>
            </a:r>
            <a:br>
              <a:rPr lang="en-US" sz="1600" b="1" dirty="0" smtClean="0"/>
            </a:br>
            <a:endParaRPr lang="en-US" sz="1600" b="1" dirty="0" smtClean="0"/>
          </a:p>
          <a:p>
            <a:pPr marL="0" indent="0" eaLnBrk="1" fontAlgn="auto" hangingPunct="1">
              <a:spcAft>
                <a:spcPts val="0"/>
              </a:spcAft>
              <a:buFontTx/>
              <a:buNone/>
              <a:defRPr/>
            </a:pPr>
            <a:r>
              <a:rPr lang="en-US" sz="1600" b="1" dirty="0" smtClean="0"/>
              <a:t>10. Should we do anything within our power in order to obey the law?</a:t>
            </a:r>
            <a:br>
              <a:rPr lang="en-US" sz="1600" b="1" dirty="0" smtClean="0"/>
            </a:br>
            <a:r>
              <a:rPr lang="en-US" sz="1600" b="1" dirty="0" smtClean="0"/>
              <a:t>Why or why not?</a:t>
            </a:r>
          </a:p>
          <a:p>
            <a:pPr marL="0" indent="0" eaLnBrk="1" fontAlgn="auto" hangingPunct="1">
              <a:spcAft>
                <a:spcPts val="0"/>
              </a:spcAft>
              <a:buFontTx/>
              <a:buNone/>
              <a:defRPr/>
            </a:pPr>
            <a:endParaRPr lang="en-US" sz="2400" dirty="0" smtClean="0"/>
          </a:p>
          <a:p>
            <a:pPr marL="411480" eaLnBrk="1" fontAlgn="auto" hangingPunct="1">
              <a:lnSpc>
                <a:spcPct val="80000"/>
              </a:lnSpc>
              <a:spcAft>
                <a:spcPts val="0"/>
              </a:spcAft>
              <a:buFontTx/>
              <a:buNone/>
              <a:defRPr/>
            </a:pPr>
            <a:endParaRPr lang="en-US" sz="1800" dirty="0" smtClean="0">
              <a:latin typeface="Arial" charset="0"/>
            </a:endParaRPr>
          </a:p>
        </p:txBody>
      </p:sp>
      <p:sp>
        <p:nvSpPr>
          <p:cNvPr id="107524" name="Rectangle 4"/>
          <p:cNvSpPr>
            <a:spLocks noChangeArrowheads="1"/>
          </p:cNvSpPr>
          <p:nvPr/>
        </p:nvSpPr>
        <p:spPr bwMode="auto">
          <a:xfrm>
            <a:off x="2895600" y="-57150"/>
            <a:ext cx="3352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4000" b="1" dirty="0">
                <a:effectLst>
                  <a:outerShdw blurRad="38100" dist="38100" dir="2700000" algn="tl">
                    <a:srgbClr val="000000"/>
                  </a:outerShdw>
                </a:effectLst>
                <a:latin typeface="Arial Black" pitchFamily="34" charset="0"/>
              </a:rPr>
              <a:t>Kohlberg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fade">
                                      <p:cBhvr>
                                        <p:cTn id="7" dur="2000"/>
                                        <p:tgtEl>
                                          <p:spTgt spid="1075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fade">
                                      <p:cBhvr>
                                        <p:cTn id="12" dur="2000"/>
                                        <p:tgtEl>
                                          <p:spTgt spid="1075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7523">
                                            <p:txEl>
                                              <p:pRg st="2" end="2"/>
                                            </p:txEl>
                                          </p:spTgt>
                                        </p:tgtEl>
                                        <p:attrNameLst>
                                          <p:attrName>style.visibility</p:attrName>
                                        </p:attrNameLst>
                                      </p:cBhvr>
                                      <p:to>
                                        <p:strVal val="visible"/>
                                      </p:to>
                                    </p:set>
                                    <p:animEffect transition="in" filter="fade">
                                      <p:cBhvr>
                                        <p:cTn id="17" dur="2000"/>
                                        <p:tgtEl>
                                          <p:spTgt spid="1075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7523">
                                            <p:txEl>
                                              <p:pRg st="3" end="3"/>
                                            </p:txEl>
                                          </p:spTgt>
                                        </p:tgtEl>
                                        <p:attrNameLst>
                                          <p:attrName>style.visibility</p:attrName>
                                        </p:attrNameLst>
                                      </p:cBhvr>
                                      <p:to>
                                        <p:strVal val="visible"/>
                                      </p:to>
                                    </p:set>
                                    <p:animEffect transition="in" filter="fade">
                                      <p:cBhvr>
                                        <p:cTn id="22" dur="2000"/>
                                        <p:tgtEl>
                                          <p:spTgt spid="1075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7523">
                                            <p:txEl>
                                              <p:pRg st="4" end="4"/>
                                            </p:txEl>
                                          </p:spTgt>
                                        </p:tgtEl>
                                        <p:attrNameLst>
                                          <p:attrName>style.visibility</p:attrName>
                                        </p:attrNameLst>
                                      </p:cBhvr>
                                      <p:to>
                                        <p:strVal val="visible"/>
                                      </p:to>
                                    </p:set>
                                    <p:animEffect transition="in" filter="fade">
                                      <p:cBhvr>
                                        <p:cTn id="27" dur="2000"/>
                                        <p:tgtEl>
                                          <p:spTgt spid="1075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7523">
                                            <p:txEl>
                                              <p:pRg st="5" end="5"/>
                                            </p:txEl>
                                          </p:spTgt>
                                        </p:tgtEl>
                                        <p:attrNameLst>
                                          <p:attrName>style.visibility</p:attrName>
                                        </p:attrNameLst>
                                      </p:cBhvr>
                                      <p:to>
                                        <p:strVal val="visible"/>
                                      </p:to>
                                    </p:set>
                                    <p:animEffect transition="in" filter="fade">
                                      <p:cBhvr>
                                        <p:cTn id="32" dur="2000"/>
                                        <p:tgtEl>
                                          <p:spTgt spid="1075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7523">
                                            <p:txEl>
                                              <p:pRg st="6" end="6"/>
                                            </p:txEl>
                                          </p:spTgt>
                                        </p:tgtEl>
                                        <p:attrNameLst>
                                          <p:attrName>style.visibility</p:attrName>
                                        </p:attrNameLst>
                                      </p:cBhvr>
                                      <p:to>
                                        <p:strVal val="visible"/>
                                      </p:to>
                                    </p:set>
                                    <p:animEffect transition="in" filter="fade">
                                      <p:cBhvr>
                                        <p:cTn id="37" dur="2000"/>
                                        <p:tgtEl>
                                          <p:spTgt spid="1075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7523">
                                            <p:txEl>
                                              <p:pRg st="7" end="7"/>
                                            </p:txEl>
                                          </p:spTgt>
                                        </p:tgtEl>
                                        <p:attrNameLst>
                                          <p:attrName>style.visibility</p:attrName>
                                        </p:attrNameLst>
                                      </p:cBhvr>
                                      <p:to>
                                        <p:strVal val="visible"/>
                                      </p:to>
                                    </p:set>
                                    <p:animEffect transition="in" filter="fade">
                                      <p:cBhvr>
                                        <p:cTn id="42" dur="2000"/>
                                        <p:tgtEl>
                                          <p:spTgt spid="1075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7523">
                                            <p:txEl>
                                              <p:pRg st="8" end="8"/>
                                            </p:txEl>
                                          </p:spTgt>
                                        </p:tgtEl>
                                        <p:attrNameLst>
                                          <p:attrName>style.visibility</p:attrName>
                                        </p:attrNameLst>
                                      </p:cBhvr>
                                      <p:to>
                                        <p:strVal val="visible"/>
                                      </p:to>
                                    </p:set>
                                    <p:animEffect transition="in" filter="fade">
                                      <p:cBhvr>
                                        <p:cTn id="47" dur="2000"/>
                                        <p:tgtEl>
                                          <p:spTgt spid="1075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7523">
                                            <p:txEl>
                                              <p:pRg st="9" end="9"/>
                                            </p:txEl>
                                          </p:spTgt>
                                        </p:tgtEl>
                                        <p:attrNameLst>
                                          <p:attrName>style.visibility</p:attrName>
                                        </p:attrNameLst>
                                      </p:cBhvr>
                                      <p:to>
                                        <p:strVal val="visible"/>
                                      </p:to>
                                    </p:set>
                                    <p:animEffect transition="in" filter="fade">
                                      <p:cBhvr>
                                        <p:cTn id="52" dur="2000"/>
                                        <p:tgtEl>
                                          <p:spTgt spid="1075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228600" y="914400"/>
            <a:ext cx="8763000" cy="4171950"/>
          </a:xfrm>
        </p:spPr>
        <p:txBody>
          <a:bodyPr/>
          <a:lstStyle/>
          <a:p>
            <a:pPr eaLnBrk="1" hangingPunct="1">
              <a:lnSpc>
                <a:spcPct val="80000"/>
              </a:lnSpc>
              <a:buFontTx/>
              <a:buNone/>
            </a:pPr>
            <a:r>
              <a:rPr lang="en-US" altLang="en-US" sz="1400" b="1" dirty="0" smtClean="0">
                <a:latin typeface="Arial" charset="0"/>
              </a:rPr>
              <a:t>Level 1 Pre-conventional morality </a:t>
            </a:r>
          </a:p>
          <a:p>
            <a:pPr eaLnBrk="1" hangingPunct="1">
              <a:lnSpc>
                <a:spcPct val="80000"/>
              </a:lnSpc>
            </a:pPr>
            <a:r>
              <a:rPr lang="en-US" altLang="en-US" sz="1400" b="1" dirty="0" smtClean="0">
                <a:latin typeface="Arial" charset="0"/>
              </a:rPr>
              <a:t>Stage 1</a:t>
            </a:r>
            <a:r>
              <a:rPr lang="en-US" altLang="en-US" sz="1400" dirty="0" smtClean="0">
                <a:latin typeface="Arial" charset="0"/>
              </a:rPr>
              <a:t> Punishment and obedience stage. The child’s judgments concern avoiding physical discomfort or physical punishment. </a:t>
            </a:r>
          </a:p>
          <a:p>
            <a:pPr eaLnBrk="1" hangingPunct="1">
              <a:lnSpc>
                <a:spcPct val="80000"/>
              </a:lnSpc>
            </a:pPr>
            <a:r>
              <a:rPr lang="en-US" altLang="en-US" sz="1400" b="1" dirty="0" smtClean="0">
                <a:latin typeface="Arial" charset="0"/>
              </a:rPr>
              <a:t>Stage 2</a:t>
            </a:r>
            <a:r>
              <a:rPr lang="en-US" altLang="en-US" sz="1400" dirty="0" smtClean="0">
                <a:latin typeface="Arial" charset="0"/>
              </a:rPr>
              <a:t> Hedonistic stage. The child’s judgments concern gaining physical pleasures and rewards like sweets and cuddles. </a:t>
            </a:r>
          </a:p>
          <a:p>
            <a:pPr eaLnBrk="1" hangingPunct="1">
              <a:lnSpc>
                <a:spcPct val="80000"/>
              </a:lnSpc>
              <a:buFontTx/>
              <a:buNone/>
            </a:pPr>
            <a:endParaRPr lang="en-US" altLang="en-US" sz="1400" dirty="0" smtClean="0">
              <a:latin typeface="Arial" charset="0"/>
            </a:endParaRPr>
          </a:p>
          <a:p>
            <a:pPr eaLnBrk="1" hangingPunct="1">
              <a:lnSpc>
                <a:spcPct val="80000"/>
              </a:lnSpc>
              <a:buFontTx/>
              <a:buNone/>
            </a:pPr>
            <a:r>
              <a:rPr lang="en-US" altLang="en-US" sz="1400" b="1" dirty="0" smtClean="0">
                <a:latin typeface="Arial" charset="0"/>
              </a:rPr>
              <a:t>Level 2 Conventional morality </a:t>
            </a:r>
          </a:p>
          <a:p>
            <a:pPr eaLnBrk="1" hangingPunct="1">
              <a:lnSpc>
                <a:spcPct val="80000"/>
              </a:lnSpc>
            </a:pPr>
            <a:r>
              <a:rPr lang="en-US" altLang="en-US" sz="1400" b="1" dirty="0" smtClean="0">
                <a:latin typeface="Arial" charset="0"/>
              </a:rPr>
              <a:t>Stage 3</a:t>
            </a:r>
            <a:r>
              <a:rPr lang="en-US" altLang="en-US" sz="1400" dirty="0" smtClean="0">
                <a:latin typeface="Arial" charset="0"/>
              </a:rPr>
              <a:t> good boy/girl stage. The child’s judgments concern psychological rewards such as praise and approval from others. </a:t>
            </a:r>
          </a:p>
          <a:p>
            <a:pPr eaLnBrk="1" hangingPunct="1">
              <a:lnSpc>
                <a:spcPct val="80000"/>
              </a:lnSpc>
            </a:pPr>
            <a:r>
              <a:rPr lang="en-US" altLang="en-US" sz="1400" b="1" dirty="0" smtClean="0">
                <a:latin typeface="Arial" charset="0"/>
              </a:rPr>
              <a:t>Stage 4</a:t>
            </a:r>
            <a:r>
              <a:rPr lang="en-US" altLang="en-US" sz="1400" dirty="0" smtClean="0">
                <a:latin typeface="Arial" charset="0"/>
              </a:rPr>
              <a:t> Law and order stage.  The child becomes aware of the wider rules of society so judgments concern obeying those rules in order to avoid psychological punishment such as guilt. </a:t>
            </a:r>
          </a:p>
          <a:p>
            <a:pPr eaLnBrk="1" hangingPunct="1">
              <a:lnSpc>
                <a:spcPct val="80000"/>
              </a:lnSpc>
              <a:buFontTx/>
              <a:buNone/>
            </a:pPr>
            <a:endParaRPr lang="en-US" altLang="en-US" sz="1400" dirty="0" smtClean="0">
              <a:latin typeface="Arial" charset="0"/>
            </a:endParaRPr>
          </a:p>
          <a:p>
            <a:pPr eaLnBrk="1" hangingPunct="1">
              <a:lnSpc>
                <a:spcPct val="80000"/>
              </a:lnSpc>
              <a:buFontTx/>
              <a:buNone/>
            </a:pPr>
            <a:r>
              <a:rPr lang="en-US" altLang="en-US" sz="1400" b="1" dirty="0" smtClean="0">
                <a:latin typeface="Arial" charset="0"/>
              </a:rPr>
              <a:t>Level 3. Post-conventional morality </a:t>
            </a:r>
          </a:p>
          <a:p>
            <a:pPr eaLnBrk="1" hangingPunct="1">
              <a:lnSpc>
                <a:spcPct val="80000"/>
              </a:lnSpc>
              <a:buFontTx/>
              <a:buNone/>
            </a:pPr>
            <a:r>
              <a:rPr lang="en-US" altLang="en-US" sz="1400" dirty="0" smtClean="0">
                <a:latin typeface="Arial" charset="0"/>
              </a:rPr>
              <a:t>•	</a:t>
            </a:r>
            <a:r>
              <a:rPr lang="en-US" altLang="en-US" sz="1400" b="1" dirty="0" smtClean="0">
                <a:latin typeface="Arial" charset="0"/>
              </a:rPr>
              <a:t>Stage 5</a:t>
            </a:r>
            <a:r>
              <a:rPr lang="en-US" altLang="en-US" sz="1400" dirty="0" smtClean="0">
                <a:latin typeface="Arial" charset="0"/>
              </a:rPr>
              <a:t> Contracts and legalistic stage. Laws and rules are seen as guidelines which can be applied flexibly. Judgments concern achieving fairness or the greatest good for the greatest number. </a:t>
            </a:r>
          </a:p>
          <a:p>
            <a:pPr eaLnBrk="1" hangingPunct="1">
              <a:lnSpc>
                <a:spcPct val="80000"/>
              </a:lnSpc>
              <a:buFontTx/>
              <a:buNone/>
            </a:pPr>
            <a:r>
              <a:rPr lang="en-US" altLang="en-US" sz="1400" dirty="0" smtClean="0">
                <a:latin typeface="Arial" charset="0"/>
              </a:rPr>
              <a:t>•	</a:t>
            </a:r>
            <a:r>
              <a:rPr lang="en-US" altLang="en-US" sz="1400" b="1" dirty="0" smtClean="0">
                <a:latin typeface="Arial" charset="0"/>
              </a:rPr>
              <a:t>Stage 6</a:t>
            </a:r>
            <a:r>
              <a:rPr lang="en-US" altLang="en-US" sz="1400" dirty="0" smtClean="0">
                <a:latin typeface="Arial" charset="0"/>
              </a:rPr>
              <a:t> Universal ethical principals stage. People at this stage have developed their own set of moral guidelines which may or may not fit with the law. The person’s judgments concern being true to their own standards, even if this is disapproved of by others. </a:t>
            </a:r>
          </a:p>
        </p:txBody>
      </p:sp>
      <p:sp>
        <p:nvSpPr>
          <p:cNvPr id="107524" name="Rectangle 4"/>
          <p:cNvSpPr>
            <a:spLocks noChangeArrowheads="1"/>
          </p:cNvSpPr>
          <p:nvPr/>
        </p:nvSpPr>
        <p:spPr bwMode="auto">
          <a:xfrm>
            <a:off x="2971800" y="57150"/>
            <a:ext cx="3352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4000" b="1" dirty="0">
                <a:effectLst>
                  <a:outerShdw blurRad="38100" dist="38100" dir="2700000" algn="tl">
                    <a:srgbClr val="000000"/>
                  </a:outerShdw>
                </a:effectLst>
                <a:latin typeface="Arial Black" pitchFamily="34" charset="0"/>
              </a:rPr>
              <a:t>Kohlberg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fade">
                                      <p:cBhvr>
                                        <p:cTn id="7" dur="2000"/>
                                        <p:tgtEl>
                                          <p:spTgt spid="107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fade">
                                      <p:cBhvr>
                                        <p:cTn id="12" dur="2000"/>
                                        <p:tgtEl>
                                          <p:spTgt spid="1075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7523">
                                            <p:txEl>
                                              <p:pRg st="2" end="2"/>
                                            </p:txEl>
                                          </p:spTgt>
                                        </p:tgtEl>
                                        <p:attrNameLst>
                                          <p:attrName>style.visibility</p:attrName>
                                        </p:attrNameLst>
                                      </p:cBhvr>
                                      <p:to>
                                        <p:strVal val="visible"/>
                                      </p:to>
                                    </p:set>
                                    <p:animEffect transition="in" filter="fade">
                                      <p:cBhvr>
                                        <p:cTn id="17" dur="2000"/>
                                        <p:tgtEl>
                                          <p:spTgt spid="1075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7523">
                                            <p:txEl>
                                              <p:pRg st="4" end="4"/>
                                            </p:txEl>
                                          </p:spTgt>
                                        </p:tgtEl>
                                        <p:attrNameLst>
                                          <p:attrName>style.visibility</p:attrName>
                                        </p:attrNameLst>
                                      </p:cBhvr>
                                      <p:to>
                                        <p:strVal val="visible"/>
                                      </p:to>
                                    </p:set>
                                    <p:animEffect transition="in" filter="fade">
                                      <p:cBhvr>
                                        <p:cTn id="22" dur="2000"/>
                                        <p:tgtEl>
                                          <p:spTgt spid="10752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7523">
                                            <p:txEl>
                                              <p:pRg st="5" end="5"/>
                                            </p:txEl>
                                          </p:spTgt>
                                        </p:tgtEl>
                                        <p:attrNameLst>
                                          <p:attrName>style.visibility</p:attrName>
                                        </p:attrNameLst>
                                      </p:cBhvr>
                                      <p:to>
                                        <p:strVal val="visible"/>
                                      </p:to>
                                    </p:set>
                                    <p:animEffect transition="in" filter="fade">
                                      <p:cBhvr>
                                        <p:cTn id="27" dur="2000"/>
                                        <p:tgtEl>
                                          <p:spTgt spid="10752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7523">
                                            <p:txEl>
                                              <p:pRg st="6" end="6"/>
                                            </p:txEl>
                                          </p:spTgt>
                                        </p:tgtEl>
                                        <p:attrNameLst>
                                          <p:attrName>style.visibility</p:attrName>
                                        </p:attrNameLst>
                                      </p:cBhvr>
                                      <p:to>
                                        <p:strVal val="visible"/>
                                      </p:to>
                                    </p:set>
                                    <p:animEffect transition="in" filter="fade">
                                      <p:cBhvr>
                                        <p:cTn id="32" dur="2000"/>
                                        <p:tgtEl>
                                          <p:spTgt spid="10752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7523">
                                            <p:txEl>
                                              <p:pRg st="8" end="8"/>
                                            </p:txEl>
                                          </p:spTgt>
                                        </p:tgtEl>
                                        <p:attrNameLst>
                                          <p:attrName>style.visibility</p:attrName>
                                        </p:attrNameLst>
                                      </p:cBhvr>
                                      <p:to>
                                        <p:strVal val="visible"/>
                                      </p:to>
                                    </p:set>
                                    <p:animEffect transition="in" filter="fade">
                                      <p:cBhvr>
                                        <p:cTn id="37" dur="2000"/>
                                        <p:tgtEl>
                                          <p:spTgt spid="107523">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7523">
                                            <p:txEl>
                                              <p:pRg st="9" end="9"/>
                                            </p:txEl>
                                          </p:spTgt>
                                        </p:tgtEl>
                                        <p:attrNameLst>
                                          <p:attrName>style.visibility</p:attrName>
                                        </p:attrNameLst>
                                      </p:cBhvr>
                                      <p:to>
                                        <p:strVal val="visible"/>
                                      </p:to>
                                    </p:set>
                                    <p:animEffect transition="in" filter="fade">
                                      <p:cBhvr>
                                        <p:cTn id="42" dur="2000"/>
                                        <p:tgtEl>
                                          <p:spTgt spid="107523">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7523">
                                            <p:txEl>
                                              <p:pRg st="10" end="10"/>
                                            </p:txEl>
                                          </p:spTgt>
                                        </p:tgtEl>
                                        <p:attrNameLst>
                                          <p:attrName>style.visibility</p:attrName>
                                        </p:attrNameLst>
                                      </p:cBhvr>
                                      <p:to>
                                        <p:strVal val="visible"/>
                                      </p:to>
                                    </p:set>
                                    <p:animEffect transition="in" filter="fade">
                                      <p:cBhvr>
                                        <p:cTn id="47" dur="2000"/>
                                        <p:tgtEl>
                                          <p:spTgt spid="1075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1011238"/>
            <a:ext cx="896620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0" y="4457700"/>
            <a:ext cx="9144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pPr algn="ctr"/>
            <a:r>
              <a:rPr lang="en-US" altLang="en-US" sz="1300" b="1">
                <a:solidFill>
                  <a:schemeClr val="tx2"/>
                </a:solidFill>
                <a:latin typeface="Arial" charset="0"/>
              </a:rPr>
              <a:t>Figure 11.17  Kohlberg’s stage theory</a:t>
            </a:r>
            <a:endParaRPr lang="en-US" altLang="en-US" sz="240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fontAlgn="auto" hangingPunct="1">
              <a:spcAft>
                <a:spcPts val="0"/>
              </a:spcAft>
              <a:defRPr/>
            </a:pPr>
            <a:endParaRPr lang="en-US" smtClean="0">
              <a:solidFill>
                <a:schemeClr val="tx2">
                  <a:satMod val="200000"/>
                </a:schemeClr>
              </a:solidFill>
              <a:effectLst>
                <a:outerShdw blurRad="38100" dist="38100" dir="2700000" algn="tl">
                  <a:srgbClr val="010199"/>
                </a:outerShdw>
              </a:effectLst>
            </a:endParaRPr>
          </a:p>
        </p:txBody>
      </p:sp>
      <p:sp>
        <p:nvSpPr>
          <p:cNvPr id="110595" name="Rectangle 3"/>
          <p:cNvSpPr>
            <a:spLocks noGrp="1" noChangeArrowheads="1"/>
          </p:cNvSpPr>
          <p:nvPr>
            <p:ph idx="1"/>
          </p:nvPr>
        </p:nvSpPr>
        <p:spPr/>
        <p:txBody>
          <a:bodyPr>
            <a:normAutofit/>
          </a:bodyPr>
          <a:lstStyle/>
          <a:p>
            <a:pPr marL="411480" eaLnBrk="1" fontAlgn="auto" hangingPunct="1">
              <a:spcAft>
                <a:spcPts val="0"/>
              </a:spcAft>
              <a:buFont typeface="Wingdings"/>
              <a:buChar char=""/>
              <a:defRPr/>
            </a:pPr>
            <a:endParaRPr lang="en-US" smtClean="0">
              <a:effectLst>
                <a:outerShdw blurRad="38100" dist="38100" dir="2700000" algn="tl">
                  <a:srgbClr val="010199"/>
                </a:outerShdw>
              </a:effectLst>
            </a:endParaRPr>
          </a:p>
        </p:txBody>
      </p:sp>
      <p:pic>
        <p:nvPicPr>
          <p:cNvPr id="30724" name="Picture 4" descr="1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7162800" cy="53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CAROL GILLIGAN</a:t>
            </a:r>
            <a:r>
              <a:rPr lang="en-US" dirty="0"/>
              <a:t/>
            </a:r>
            <a:br>
              <a:rPr lang="en-US" dirty="0"/>
            </a:br>
            <a:endParaRPr lang="en-US" dirty="0"/>
          </a:p>
        </p:txBody>
      </p:sp>
      <p:sp>
        <p:nvSpPr>
          <p:cNvPr id="5" name="Content Placeholder 4"/>
          <p:cNvSpPr>
            <a:spLocks noGrp="1"/>
          </p:cNvSpPr>
          <p:nvPr>
            <p:ph idx="1"/>
          </p:nvPr>
        </p:nvSpPr>
        <p:spPr>
          <a:xfrm>
            <a:off x="0" y="1047750"/>
            <a:ext cx="8915400" cy="3886200"/>
          </a:xfrm>
        </p:spPr>
        <p:txBody>
          <a:bodyPr/>
          <a:lstStyle/>
          <a:p>
            <a:r>
              <a:rPr lang="en-US" sz="1800" b="1" dirty="0" smtClean="0"/>
              <a:t>Carol </a:t>
            </a:r>
            <a:r>
              <a:rPr lang="en-US" sz="1800" b="1" dirty="0"/>
              <a:t>Gilligan was born on November 28, 1936, in New York City. </a:t>
            </a:r>
            <a:endParaRPr lang="en-US" sz="1800" b="1" dirty="0" smtClean="0"/>
          </a:p>
          <a:p>
            <a:r>
              <a:rPr lang="en-US" sz="1800" b="1" dirty="0" smtClean="0"/>
              <a:t>She </a:t>
            </a:r>
            <a:r>
              <a:rPr lang="en-US" sz="1800" b="1" dirty="0"/>
              <a:t>has received her doctorate degree in social psychology from Harvard University in </a:t>
            </a:r>
            <a:r>
              <a:rPr lang="en-US" sz="1800" b="1" dirty="0" smtClean="0"/>
              <a:t>1964 </a:t>
            </a:r>
            <a:r>
              <a:rPr lang="en-US" sz="1800" b="1" dirty="0"/>
              <a:t>and began teaching at Harvard in 1967. </a:t>
            </a:r>
            <a:endParaRPr lang="en-US" sz="1800" b="1" dirty="0" smtClean="0"/>
          </a:p>
          <a:p>
            <a:r>
              <a:rPr lang="en-US" sz="1800" b="1" dirty="0" smtClean="0"/>
              <a:t>Then </a:t>
            </a:r>
            <a:r>
              <a:rPr lang="en-US" sz="1800" b="1" dirty="0"/>
              <a:t>in 1970 she became a research assistant for the great theorist of moral development, Lawrence </a:t>
            </a:r>
            <a:r>
              <a:rPr lang="en-US" sz="1800" b="1" dirty="0" smtClean="0"/>
              <a:t>Kohlberg.</a:t>
            </a:r>
            <a:endParaRPr lang="en-US" sz="1800" b="1" dirty="0"/>
          </a:p>
          <a:p>
            <a:r>
              <a:rPr lang="en-US" sz="1800" b="1" dirty="0" smtClean="0"/>
              <a:t>Eventually </a:t>
            </a:r>
            <a:r>
              <a:rPr lang="en-US" sz="1800" b="1" dirty="0"/>
              <a:t>Gilligan became independent and began to criticize some of Kohlberg' s work. Her opinions were presented in her famous book, " In a different Voice: Psychological Theory and Women ' s Development " which was published in 1982. </a:t>
            </a:r>
            <a:endParaRPr lang="en-US" sz="1800" b="1" dirty="0" smtClean="0"/>
          </a:p>
          <a:p>
            <a:r>
              <a:rPr lang="en-US" sz="1800" b="1" dirty="0" smtClean="0"/>
              <a:t>She </a:t>
            </a:r>
            <a:r>
              <a:rPr lang="en-US" sz="1800" b="1" dirty="0"/>
              <a:t>felt that Kohlberg only studied " privileged, white men and boys. " Gilligan said that this caused a biased opinion against women. </a:t>
            </a:r>
            <a:endParaRPr lang="en-US" sz="1800" b="1" dirty="0" smtClean="0"/>
          </a:p>
          <a:p>
            <a:r>
              <a:rPr lang="en-US" sz="1800" b="1" dirty="0" smtClean="0"/>
              <a:t>Gilligan's </a:t>
            </a:r>
            <a:r>
              <a:rPr lang="en-US" sz="1800" b="1" dirty="0"/>
              <a:t>goal is was to prove that women are not " moral midgets " , she was going against many psychological opinions. </a:t>
            </a:r>
            <a:endParaRPr lang="en-US" sz="1800" b="1" dirty="0" smtClean="0"/>
          </a:p>
          <a:p>
            <a:endParaRPr lang="en-US" sz="1800" dirty="0"/>
          </a:p>
        </p:txBody>
      </p:sp>
    </p:spTree>
    <p:extLst>
      <p:ext uri="{BB962C8B-B14F-4D97-AF65-F5344CB8AC3E}">
        <p14:creationId xmlns:p14="http://schemas.microsoft.com/office/powerpoint/2010/main" val="1729013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0945"/>
            <a:ext cx="9135894" cy="5097295"/>
          </a:xfrm>
        </p:spPr>
      </p:pic>
    </p:spTree>
    <p:extLst>
      <p:ext uri="{BB962C8B-B14F-4D97-AF65-F5344CB8AC3E}">
        <p14:creationId xmlns:p14="http://schemas.microsoft.com/office/powerpoint/2010/main" val="1278496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fontAlgn="auto" hangingPunct="1">
              <a:spcAft>
                <a:spcPts val="0"/>
              </a:spcAft>
              <a:defRPr/>
            </a:pPr>
            <a:endParaRPr lang="en-US" smtClean="0">
              <a:solidFill>
                <a:schemeClr val="tx2">
                  <a:satMod val="200000"/>
                </a:schemeClr>
              </a:solidFill>
              <a:effectLst>
                <a:outerShdw blurRad="38100" dist="38100" dir="2700000" algn="tl">
                  <a:srgbClr val="010199"/>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
            <a:ext cx="8677684" cy="5143500"/>
          </a:xfrm>
        </p:spPr>
      </p:pic>
    </p:spTree>
    <p:extLst>
      <p:ext uri="{BB962C8B-B14F-4D97-AF65-F5344CB8AC3E}">
        <p14:creationId xmlns:p14="http://schemas.microsoft.com/office/powerpoint/2010/main" val="389424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133350"/>
            <a:ext cx="7772400" cy="685800"/>
          </a:xfrm>
        </p:spPr>
        <p:txBody>
          <a:bodyPr/>
          <a:lstStyle/>
          <a:p>
            <a:pPr eaLnBrk="1" fontAlgn="auto" hangingPunct="1">
              <a:spcAft>
                <a:spcPts val="0"/>
              </a:spcAft>
              <a:defRPr/>
            </a:pPr>
            <a:r>
              <a:rPr lang="en-US" sz="3200" dirty="0" smtClean="0">
                <a:solidFill>
                  <a:schemeClr val="tx2">
                    <a:satMod val="200000"/>
                  </a:schemeClr>
                </a:solidFill>
              </a:rPr>
              <a:t>Adolescence: Physiological Changes</a:t>
            </a:r>
            <a:endParaRPr lang="en-US" sz="3200" b="1" dirty="0" smtClean="0">
              <a:solidFill>
                <a:schemeClr val="tx2">
                  <a:satMod val="200000"/>
                </a:schemeClr>
              </a:solidFill>
            </a:endParaRPr>
          </a:p>
        </p:txBody>
      </p:sp>
      <p:sp>
        <p:nvSpPr>
          <p:cNvPr id="31747" name="Rectangle 3"/>
          <p:cNvSpPr>
            <a:spLocks noGrp="1" noChangeArrowheads="1"/>
          </p:cNvSpPr>
          <p:nvPr>
            <p:ph idx="1"/>
          </p:nvPr>
        </p:nvSpPr>
        <p:spPr>
          <a:xfrm>
            <a:off x="457200" y="971550"/>
            <a:ext cx="8001000" cy="4114800"/>
          </a:xfrm>
        </p:spPr>
        <p:txBody>
          <a:bodyPr/>
          <a:lstStyle/>
          <a:p>
            <a:pPr eaLnBrk="1" hangingPunct="1"/>
            <a:r>
              <a:rPr lang="en-US" altLang="en-US" sz="2200" b="1" dirty="0" smtClean="0"/>
              <a:t>Pubescence - </a:t>
            </a:r>
            <a:r>
              <a:rPr lang="en-US" altLang="en-US" sz="2200" i="1" dirty="0" smtClean="0"/>
              <a:t>the two-year span preceding puberty during which the changes leading to physical and sexual maturity take place.</a:t>
            </a:r>
            <a:endParaRPr lang="en-US" altLang="en-US" sz="2200" b="1" dirty="0" smtClean="0"/>
          </a:p>
          <a:p>
            <a:pPr eaLnBrk="1" hangingPunct="1"/>
            <a:r>
              <a:rPr lang="en-US" altLang="en-US" sz="2200" b="1" dirty="0" smtClean="0"/>
              <a:t>Puberty- </a:t>
            </a:r>
            <a:r>
              <a:rPr lang="en-US" altLang="en-US" sz="2200" i="1" dirty="0" smtClean="0"/>
              <a:t>sexual functions reach maturity, marking the beginning of adolescence.</a:t>
            </a:r>
            <a:r>
              <a:rPr lang="en-US" altLang="en-US" sz="2200" b="1" dirty="0" smtClean="0"/>
              <a:t> </a:t>
            </a:r>
            <a:r>
              <a:rPr lang="en-US" altLang="en-US" sz="2200" dirty="0" smtClean="0"/>
              <a:t>varies</a:t>
            </a:r>
            <a:r>
              <a:rPr lang="en-US" altLang="en-US" sz="2200" i="1" dirty="0" smtClean="0"/>
              <a:t> (10-15 for girls is typical, 11-16 for boys)</a:t>
            </a:r>
            <a:endParaRPr lang="en-US" altLang="en-US" sz="2200" dirty="0" smtClean="0"/>
          </a:p>
          <a:p>
            <a:pPr lvl="1" eaLnBrk="1" hangingPunct="1"/>
            <a:r>
              <a:rPr lang="en-US" altLang="en-US" sz="2200" dirty="0" smtClean="0"/>
              <a:t>Secondary sex characteristics</a:t>
            </a:r>
          </a:p>
          <a:p>
            <a:pPr lvl="1" eaLnBrk="1" hangingPunct="1"/>
            <a:r>
              <a:rPr lang="en-US" altLang="en-US" sz="2200" dirty="0" smtClean="0"/>
              <a:t>Primary sex characteristics</a:t>
            </a:r>
          </a:p>
          <a:p>
            <a:pPr lvl="2" eaLnBrk="1" hangingPunct="1"/>
            <a:r>
              <a:rPr lang="en-US" altLang="en-US" sz="2200" dirty="0" smtClean="0"/>
              <a:t>Menarche</a:t>
            </a:r>
          </a:p>
          <a:p>
            <a:pPr lvl="2" eaLnBrk="1" hangingPunct="1"/>
            <a:r>
              <a:rPr lang="en-US" altLang="en-US" sz="2200" dirty="0" smtClean="0"/>
              <a:t>Sperm production</a:t>
            </a:r>
            <a:endParaRPr lang="en-US" altLang="en-US" sz="2200" b="1" dirty="0" smtClean="0"/>
          </a:p>
          <a:p>
            <a:pPr lvl="1" eaLnBrk="1" hangingPunct="1"/>
            <a:r>
              <a:rPr lang="en-US" altLang="en-US" sz="2200" b="1" dirty="0" smtClean="0"/>
              <a:t>Maturation: early vs. late</a:t>
            </a:r>
            <a:endParaRPr lang="en-US" altLang="en-US" sz="2200" dirty="0" smtClean="0"/>
          </a:p>
          <a:p>
            <a:pPr lvl="2" eaLnBrk="1" hangingPunct="1"/>
            <a:r>
              <a:rPr lang="en-US" altLang="en-US" sz="2200" dirty="0" smtClean="0"/>
              <a:t>Sex differences in effects of early maturation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09600" y="384175"/>
            <a:ext cx="7772400" cy="685800"/>
          </a:xfrm>
        </p:spPr>
        <p:txBody>
          <a:bodyPr/>
          <a:lstStyle/>
          <a:p>
            <a:pPr eaLnBrk="1" fontAlgn="auto" hangingPunct="1">
              <a:spcAft>
                <a:spcPts val="0"/>
              </a:spcAft>
              <a:defRPr/>
            </a:pPr>
            <a:r>
              <a:rPr lang="en-US" dirty="0" smtClean="0">
                <a:solidFill>
                  <a:schemeClr val="tx2">
                    <a:satMod val="200000"/>
                  </a:schemeClr>
                </a:solidFill>
              </a:rPr>
              <a:t>Adolescence: </a:t>
            </a:r>
            <a:br>
              <a:rPr lang="en-US" dirty="0" smtClean="0">
                <a:solidFill>
                  <a:schemeClr val="tx2">
                    <a:satMod val="200000"/>
                  </a:schemeClr>
                </a:solidFill>
              </a:rPr>
            </a:br>
            <a:r>
              <a:rPr lang="en-US" dirty="0" smtClean="0">
                <a:solidFill>
                  <a:schemeClr val="tx2">
                    <a:satMod val="200000"/>
                  </a:schemeClr>
                </a:solidFill>
              </a:rPr>
              <a:t>Neural Changes</a:t>
            </a:r>
            <a:endParaRPr lang="en-US" b="1" dirty="0" smtClean="0">
              <a:solidFill>
                <a:schemeClr val="tx2">
                  <a:satMod val="200000"/>
                </a:schemeClr>
              </a:solidFill>
            </a:endParaRPr>
          </a:p>
        </p:txBody>
      </p:sp>
      <p:sp>
        <p:nvSpPr>
          <p:cNvPr id="32771" name="Rectangle 3"/>
          <p:cNvSpPr>
            <a:spLocks noGrp="1" noChangeArrowheads="1"/>
          </p:cNvSpPr>
          <p:nvPr>
            <p:ph idx="1"/>
          </p:nvPr>
        </p:nvSpPr>
        <p:spPr>
          <a:xfrm>
            <a:off x="228600" y="2171700"/>
            <a:ext cx="8305800" cy="2914650"/>
          </a:xfrm>
        </p:spPr>
        <p:txBody>
          <a:bodyPr/>
          <a:lstStyle/>
          <a:p>
            <a:pPr eaLnBrk="1" hangingPunct="1">
              <a:lnSpc>
                <a:spcPct val="80000"/>
              </a:lnSpc>
            </a:pPr>
            <a:r>
              <a:rPr lang="en-US" altLang="en-US" sz="2400" b="1" dirty="0" smtClean="0"/>
              <a:t>Increasing </a:t>
            </a:r>
            <a:r>
              <a:rPr lang="en-US" altLang="en-US" sz="2400" b="1" dirty="0" err="1" smtClean="0"/>
              <a:t>myelinization</a:t>
            </a:r>
            <a:r>
              <a:rPr lang="en-US" altLang="en-US" sz="2400" dirty="0" smtClean="0"/>
              <a:t> ~ </a:t>
            </a:r>
            <a:r>
              <a:rPr lang="en-US" altLang="en-US" sz="2400" i="1" dirty="0" smtClean="0"/>
              <a:t>increased conductivity and connectivity</a:t>
            </a:r>
          </a:p>
          <a:p>
            <a:pPr eaLnBrk="1" hangingPunct="1">
              <a:lnSpc>
                <a:spcPct val="80000"/>
              </a:lnSpc>
            </a:pPr>
            <a:r>
              <a:rPr lang="en-US" altLang="en-US" sz="2400" b="1" dirty="0" smtClean="0"/>
              <a:t>Synaptic pruning</a:t>
            </a:r>
            <a:r>
              <a:rPr lang="en-US" altLang="en-US" sz="2400" dirty="0" smtClean="0"/>
              <a:t> ~ </a:t>
            </a:r>
            <a:r>
              <a:rPr lang="en-US" altLang="en-US" sz="2400" i="1" dirty="0" smtClean="0"/>
              <a:t>less active synaptic elimination</a:t>
            </a:r>
          </a:p>
          <a:p>
            <a:pPr eaLnBrk="1" hangingPunct="1">
              <a:lnSpc>
                <a:spcPct val="80000"/>
              </a:lnSpc>
            </a:pPr>
            <a:r>
              <a:rPr lang="en-US" altLang="en-US" sz="2400" b="1" dirty="0" smtClean="0"/>
              <a:t>Changes in prefrontal cortex</a:t>
            </a:r>
            <a:r>
              <a:rPr lang="en-US" altLang="en-US" sz="2400" dirty="0" smtClean="0"/>
              <a:t> ~ </a:t>
            </a:r>
            <a:r>
              <a:rPr lang="en-US" altLang="en-US" sz="2400" i="1" dirty="0" smtClean="0"/>
              <a:t>It appears that the prefrontal cortex is the last area of the brain to mature fully.  Some researchers have suggested that this is connected with the increase in risky behaviors during adolescence.</a:t>
            </a:r>
          </a:p>
          <a:p>
            <a:pPr eaLnBrk="1" hangingPunct="1">
              <a:lnSpc>
                <a:spcPct val="80000"/>
              </a:lnSpc>
            </a:pPr>
            <a:r>
              <a:rPr lang="en-US" altLang="en-US" sz="2400" b="1" dirty="0" smtClean="0"/>
              <a:t>Storm and Stress?</a:t>
            </a:r>
          </a:p>
          <a:p>
            <a:pPr eaLnBrk="1" hangingPunct="1">
              <a:lnSpc>
                <a:spcPct val="80000"/>
              </a:lnSpc>
            </a:pPr>
            <a:endParaRPr lang="en-US" altLang="en-US" sz="2800" dirty="0" smtClean="0"/>
          </a:p>
        </p:txBody>
      </p:sp>
      <p:pic>
        <p:nvPicPr>
          <p:cNvPr id="32772" name="Picture 4" descr="11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1450"/>
            <a:ext cx="373380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a:xfrm>
            <a:off x="304800" y="171451"/>
            <a:ext cx="8839200" cy="647700"/>
          </a:xfrm>
        </p:spPr>
        <p:txBody>
          <a:bodyPr/>
          <a:lstStyle/>
          <a:p>
            <a:pPr eaLnBrk="1" fontAlgn="auto" hangingPunct="1">
              <a:spcAft>
                <a:spcPts val="0"/>
              </a:spcAft>
              <a:defRPr/>
            </a:pPr>
            <a:r>
              <a:rPr lang="en-US" sz="3200" dirty="0" smtClean="0">
                <a:solidFill>
                  <a:schemeClr val="tx2">
                    <a:satMod val="200000"/>
                  </a:schemeClr>
                </a:solidFill>
              </a:rPr>
              <a:t>The Search for Identity </a:t>
            </a:r>
            <a:r>
              <a:rPr lang="en-US" sz="1800" i="1" dirty="0" smtClean="0">
                <a:solidFill>
                  <a:schemeClr val="tx2">
                    <a:satMod val="200000"/>
                  </a:schemeClr>
                </a:solidFill>
              </a:rPr>
              <a:t>“Who am I and where am I going”</a:t>
            </a:r>
            <a:endParaRPr lang="en-US" sz="1800" b="1" i="1" dirty="0" smtClean="0">
              <a:solidFill>
                <a:schemeClr val="tx2">
                  <a:satMod val="200000"/>
                </a:schemeClr>
              </a:solidFill>
            </a:endParaRPr>
          </a:p>
        </p:txBody>
      </p:sp>
      <p:sp>
        <p:nvSpPr>
          <p:cNvPr id="33795" name="Rectangle 1027"/>
          <p:cNvSpPr>
            <a:spLocks noGrp="1" noChangeArrowheads="1"/>
          </p:cNvSpPr>
          <p:nvPr>
            <p:ph idx="1"/>
          </p:nvPr>
        </p:nvSpPr>
        <p:spPr>
          <a:xfrm>
            <a:off x="0" y="876300"/>
            <a:ext cx="9144000" cy="4133850"/>
          </a:xfrm>
        </p:spPr>
        <p:txBody>
          <a:bodyPr/>
          <a:lstStyle/>
          <a:p>
            <a:pPr eaLnBrk="1" hangingPunct="1"/>
            <a:r>
              <a:rPr lang="en-US" altLang="en-US" sz="2800" b="1" dirty="0" smtClean="0"/>
              <a:t>Erik Erikson (1968)</a:t>
            </a:r>
            <a:endParaRPr lang="en-US" altLang="en-US" sz="2800" dirty="0" smtClean="0"/>
          </a:p>
          <a:p>
            <a:pPr lvl="1" eaLnBrk="1" hangingPunct="1"/>
            <a:r>
              <a:rPr lang="en-US" altLang="en-US" sz="2400" dirty="0" smtClean="0"/>
              <a:t>Key challenge - forming a sense of identity</a:t>
            </a:r>
            <a:endParaRPr lang="en-US" altLang="en-US" sz="2400" b="1" dirty="0" smtClean="0"/>
          </a:p>
          <a:p>
            <a:pPr eaLnBrk="1" hangingPunct="1"/>
            <a:r>
              <a:rPr lang="en-US" altLang="en-US" sz="2800" b="1" dirty="0" smtClean="0"/>
              <a:t>James Marcia (1988)</a:t>
            </a:r>
            <a:endParaRPr lang="en-US" altLang="en-US" sz="2800" dirty="0" smtClean="0"/>
          </a:p>
          <a:p>
            <a:pPr lvl="1" eaLnBrk="1" hangingPunct="1"/>
            <a:r>
              <a:rPr lang="en-US" altLang="en-US" sz="2400" b="1" dirty="0" smtClean="0"/>
              <a:t>4 identity statuses - </a:t>
            </a:r>
            <a:r>
              <a:rPr lang="en-US" altLang="en-US" sz="2400" b="1" i="1" dirty="0" smtClean="0"/>
              <a:t>not stages</a:t>
            </a:r>
            <a:r>
              <a:rPr lang="en-US" altLang="en-US" sz="2400" b="1" dirty="0" smtClean="0"/>
              <a:t>…</a:t>
            </a:r>
            <a:r>
              <a:rPr lang="en-US" altLang="en-US" sz="2400" dirty="0" smtClean="0"/>
              <a:t> </a:t>
            </a:r>
          </a:p>
          <a:p>
            <a:pPr lvl="2" eaLnBrk="1" hangingPunct="1"/>
            <a:r>
              <a:rPr lang="en-US" altLang="en-US" sz="2000" b="1" dirty="0" smtClean="0"/>
              <a:t>Diffusion</a:t>
            </a:r>
            <a:r>
              <a:rPr lang="en-US" altLang="en-US" sz="2000" dirty="0" smtClean="0"/>
              <a:t> ~ is a state of lack of direction and apathy, </a:t>
            </a:r>
          </a:p>
          <a:p>
            <a:pPr lvl="2" eaLnBrk="1" hangingPunct="1"/>
            <a:r>
              <a:rPr lang="en-US" altLang="en-US" sz="2000" b="1" dirty="0" smtClean="0"/>
              <a:t>Foreclosure</a:t>
            </a:r>
            <a:r>
              <a:rPr lang="en-US" altLang="en-US" sz="2000" dirty="0" smtClean="0"/>
              <a:t> ~ </a:t>
            </a:r>
            <a:r>
              <a:rPr lang="en-US" altLang="en-US" sz="1800" dirty="0" smtClean="0"/>
              <a:t>is a premature commitment to a role prescribed by one’s parents.</a:t>
            </a:r>
          </a:p>
          <a:p>
            <a:pPr lvl="2" eaLnBrk="1" hangingPunct="1"/>
            <a:r>
              <a:rPr lang="en-US" altLang="en-US" sz="2000" b="1" dirty="0" smtClean="0"/>
              <a:t>Moratorium</a:t>
            </a:r>
            <a:r>
              <a:rPr lang="en-US" altLang="en-US" sz="2000" dirty="0" smtClean="0"/>
              <a:t> ~ involves delaying commitment and engaging in experimentation with different roles.</a:t>
            </a:r>
          </a:p>
          <a:p>
            <a:pPr lvl="2" eaLnBrk="1" hangingPunct="1"/>
            <a:r>
              <a:rPr lang="en-US" altLang="en-US" sz="2000" b="1" dirty="0" smtClean="0"/>
              <a:t>Achievement</a:t>
            </a:r>
            <a:r>
              <a:rPr lang="en-US" altLang="en-US" sz="2000" dirty="0" smtClean="0"/>
              <a:t> ~ involves arriving at a sense of self and direction after some consideration of alternative possibilities.</a:t>
            </a:r>
          </a:p>
          <a:p>
            <a:pPr lvl="2" eaLnBrk="1" hangingPunct="1">
              <a:buFontTx/>
              <a:buNone/>
            </a:pPr>
            <a:endParaRPr lang="en-US" alt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1284288"/>
            <a:ext cx="89662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0" y="4457700"/>
            <a:ext cx="9144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pPr algn="ctr"/>
            <a:r>
              <a:rPr lang="en-US" altLang="en-US" sz="1300" b="1">
                <a:solidFill>
                  <a:schemeClr val="tx2"/>
                </a:solidFill>
                <a:latin typeface="Arial" charset="0"/>
              </a:rPr>
              <a:t>Figure 11.1  Overview of fetal development</a:t>
            </a:r>
            <a:endParaRPr lang="en-US" altLang="en-US" sz="2400">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6" descr="11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 y="0"/>
            <a:ext cx="9242425" cy="510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satMod val="200000"/>
                  </a:schemeClr>
                </a:solidFill>
              </a:rPr>
              <a:t>The Expanse of Adulthood</a:t>
            </a:r>
            <a:endParaRPr lang="en-US" b="1" smtClean="0">
              <a:solidFill>
                <a:schemeClr val="tx2">
                  <a:satMod val="200000"/>
                </a:schemeClr>
              </a:solidFill>
            </a:endParaRPr>
          </a:p>
        </p:txBody>
      </p:sp>
      <p:sp>
        <p:nvSpPr>
          <p:cNvPr id="35843" name="Rectangle 3"/>
          <p:cNvSpPr>
            <a:spLocks noGrp="1" noChangeArrowheads="1"/>
          </p:cNvSpPr>
          <p:nvPr>
            <p:ph idx="1"/>
          </p:nvPr>
        </p:nvSpPr>
        <p:spPr>
          <a:xfrm>
            <a:off x="457200" y="1143000"/>
            <a:ext cx="8229600" cy="3371850"/>
          </a:xfrm>
        </p:spPr>
        <p:txBody>
          <a:bodyPr/>
          <a:lstStyle/>
          <a:p>
            <a:pPr eaLnBrk="1" hangingPunct="1"/>
            <a:r>
              <a:rPr lang="en-US" altLang="en-US" sz="2400" b="1" dirty="0" smtClean="0"/>
              <a:t>Personality development</a:t>
            </a:r>
            <a:r>
              <a:rPr lang="en-US" altLang="en-US" sz="2400" dirty="0" smtClean="0"/>
              <a:t> - </a:t>
            </a:r>
            <a:r>
              <a:rPr lang="en-US" altLang="en-US" sz="2400" i="1" dirty="0" smtClean="0"/>
              <a:t>marked by both stability and change, adulthood is a period of many transitions. Adults who move successfully through Erikson’s stages develop intimacy, and integrity.</a:t>
            </a:r>
          </a:p>
          <a:p>
            <a:pPr eaLnBrk="1" hangingPunct="1"/>
            <a:endParaRPr lang="en-US" altLang="en-US" sz="2400" i="1" dirty="0" smtClean="0"/>
          </a:p>
          <a:p>
            <a:pPr eaLnBrk="1" hangingPunct="1"/>
            <a:r>
              <a:rPr lang="en-US" altLang="en-US" sz="2400" b="1" dirty="0" smtClean="0"/>
              <a:t>Social development</a:t>
            </a:r>
            <a:r>
              <a:rPr lang="en-US" altLang="en-US" sz="2400" dirty="0" smtClean="0"/>
              <a:t> - </a:t>
            </a:r>
            <a:r>
              <a:rPr lang="en-US" altLang="en-US" sz="2400" i="1" dirty="0" smtClean="0"/>
              <a:t>involve transitions in family relationships: marriage, parenthood, parent adolescent relations, the empty nest syndrome.</a:t>
            </a:r>
            <a:endParaRPr lang="en-US" altLang="en-US"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pPr eaLnBrk="1" fontAlgn="auto" hangingPunct="1">
              <a:spcAft>
                <a:spcPts val="0"/>
              </a:spcAft>
              <a:defRPr/>
            </a:pPr>
            <a:r>
              <a:rPr lang="en-US" smtClean="0">
                <a:solidFill>
                  <a:schemeClr val="tx2">
                    <a:satMod val="200000"/>
                  </a:schemeClr>
                </a:solidFill>
              </a:rPr>
              <a:t>The Expanse of Adulthood</a:t>
            </a:r>
            <a:endParaRPr lang="en-US" b="1" smtClean="0">
              <a:solidFill>
                <a:schemeClr val="tx2">
                  <a:satMod val="200000"/>
                </a:schemeClr>
              </a:solidFill>
            </a:endParaRPr>
          </a:p>
        </p:txBody>
      </p:sp>
      <p:sp>
        <p:nvSpPr>
          <p:cNvPr id="36867" name="Rectangle 1027"/>
          <p:cNvSpPr>
            <a:spLocks noGrp="1" noChangeArrowheads="1"/>
          </p:cNvSpPr>
          <p:nvPr>
            <p:ph idx="1"/>
          </p:nvPr>
        </p:nvSpPr>
        <p:spPr>
          <a:xfrm>
            <a:off x="457200" y="1143000"/>
            <a:ext cx="8229600" cy="3562350"/>
          </a:xfrm>
        </p:spPr>
        <p:txBody>
          <a:bodyPr/>
          <a:lstStyle/>
          <a:p>
            <a:pPr eaLnBrk="1" hangingPunct="1"/>
            <a:r>
              <a:rPr lang="en-US" altLang="en-US" sz="2400" b="1" dirty="0" smtClean="0"/>
              <a:t>Career development</a:t>
            </a:r>
            <a:r>
              <a:rPr lang="en-US" altLang="en-US" sz="2400" dirty="0" smtClean="0"/>
              <a:t> - </a:t>
            </a:r>
            <a:r>
              <a:rPr lang="en-US" altLang="en-US" sz="2400" i="1" dirty="0" smtClean="0"/>
              <a:t>tends to proceed through stages of exploration of careers, establishment of a career, maintenance, and decline.  </a:t>
            </a:r>
          </a:p>
          <a:p>
            <a:pPr eaLnBrk="1" hangingPunct="1"/>
            <a:r>
              <a:rPr lang="en-US" altLang="en-US" sz="2400" b="1" dirty="0" smtClean="0"/>
              <a:t>Physical changes</a:t>
            </a:r>
            <a:r>
              <a:rPr lang="en-US" altLang="en-US" sz="2400" dirty="0" smtClean="0"/>
              <a:t> - </a:t>
            </a:r>
            <a:r>
              <a:rPr lang="en-US" altLang="en-US" sz="2400" i="1" dirty="0" smtClean="0"/>
              <a:t>include changes in appearance, neuron loss, sensory loss, and hormonal changes.  Research indicates that menopause is not as problematic as once thought.</a:t>
            </a:r>
          </a:p>
          <a:p>
            <a:pPr eaLnBrk="1" hangingPunct="1"/>
            <a:r>
              <a:rPr lang="en-US" altLang="en-US" sz="2400" b="1" dirty="0" smtClean="0"/>
              <a:t>Cognitive changes</a:t>
            </a:r>
            <a:r>
              <a:rPr lang="en-US" altLang="en-US" sz="2400" dirty="0" smtClean="0"/>
              <a:t> - </a:t>
            </a:r>
            <a:r>
              <a:rPr lang="en-US" altLang="en-US" sz="2400" i="1" dirty="0" smtClean="0"/>
              <a:t>research indicates that general mental ability remains fairly stable, with very small declines in IQ after age 60.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8200" y="133350"/>
            <a:ext cx="7772400" cy="685800"/>
          </a:xfrm>
        </p:spPr>
        <p:txBody>
          <a:bodyPr/>
          <a:lstStyle/>
          <a:p>
            <a:pPr eaLnBrk="1" fontAlgn="auto" hangingPunct="1">
              <a:spcAft>
                <a:spcPts val="0"/>
              </a:spcAft>
              <a:defRPr/>
            </a:pPr>
            <a:r>
              <a:rPr lang="en-US" dirty="0" smtClean="0">
                <a:solidFill>
                  <a:schemeClr val="tx2">
                    <a:satMod val="200000"/>
                  </a:schemeClr>
                </a:solidFill>
              </a:rPr>
              <a:t>Environmental Factors</a:t>
            </a:r>
            <a:br>
              <a:rPr lang="en-US" dirty="0" smtClean="0">
                <a:solidFill>
                  <a:schemeClr val="tx2">
                    <a:satMod val="200000"/>
                  </a:schemeClr>
                </a:solidFill>
              </a:rPr>
            </a:br>
            <a:r>
              <a:rPr lang="en-US" dirty="0" smtClean="0">
                <a:solidFill>
                  <a:schemeClr val="tx2">
                    <a:satMod val="200000"/>
                  </a:schemeClr>
                </a:solidFill>
              </a:rPr>
              <a:t>and Prenatal Development</a:t>
            </a:r>
            <a:endParaRPr lang="en-US" b="1" dirty="0" smtClean="0">
              <a:solidFill>
                <a:schemeClr val="tx2">
                  <a:satMod val="200000"/>
                </a:schemeClr>
              </a:solidFill>
            </a:endParaRPr>
          </a:p>
        </p:txBody>
      </p:sp>
      <p:sp>
        <p:nvSpPr>
          <p:cNvPr id="11267" name="Rectangle 3"/>
          <p:cNvSpPr>
            <a:spLocks noGrp="1" noChangeArrowheads="1"/>
          </p:cNvSpPr>
          <p:nvPr>
            <p:ph idx="1"/>
          </p:nvPr>
        </p:nvSpPr>
        <p:spPr>
          <a:xfrm>
            <a:off x="685800" y="1485900"/>
            <a:ext cx="7772400" cy="2889250"/>
          </a:xfrm>
        </p:spPr>
        <p:txBody>
          <a:bodyPr/>
          <a:lstStyle/>
          <a:p>
            <a:pPr eaLnBrk="1" hangingPunct="1"/>
            <a:r>
              <a:rPr lang="en-US" altLang="en-US" b="1" smtClean="0"/>
              <a:t>Maternal nutrition</a:t>
            </a:r>
            <a:endParaRPr lang="en-US" altLang="en-US" smtClean="0"/>
          </a:p>
          <a:p>
            <a:pPr lvl="1" eaLnBrk="1" hangingPunct="1"/>
            <a:r>
              <a:rPr lang="en-US" altLang="en-US" smtClean="0"/>
              <a:t>Malnutrition linked to increased risk of birth complications, neurological problems, and psychopathology</a:t>
            </a:r>
            <a:endParaRPr lang="en-US" altLang="en-US" b="1" smtClean="0"/>
          </a:p>
          <a:p>
            <a:pPr eaLnBrk="1" hangingPunct="1"/>
            <a:r>
              <a:rPr lang="en-US" altLang="en-US" b="1" smtClean="0"/>
              <a:t>Maternal drug use</a:t>
            </a:r>
            <a:endParaRPr lang="en-US" altLang="en-US" smtClean="0"/>
          </a:p>
          <a:p>
            <a:pPr lvl="1" eaLnBrk="1" hangingPunct="1"/>
            <a:r>
              <a:rPr lang="en-US" altLang="en-US" smtClean="0"/>
              <a:t>Tobacco, alcohol, prescription, and recreational drugs</a:t>
            </a:r>
          </a:p>
          <a:p>
            <a:pPr lvl="1" eaLnBrk="1" hangingPunct="1"/>
            <a:r>
              <a:rPr lang="en-US" altLang="en-US" smtClean="0"/>
              <a:t>Fetal alcohol syndrome</a:t>
            </a:r>
            <a:endParaRPr lang="en-US" altLang="en-US"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p:txBody>
          <a:bodyPr/>
          <a:lstStyle/>
          <a:p>
            <a:pPr eaLnBrk="1" fontAlgn="auto" hangingPunct="1">
              <a:spcAft>
                <a:spcPts val="0"/>
              </a:spcAft>
              <a:defRPr/>
            </a:pPr>
            <a:r>
              <a:rPr lang="en-US" smtClean="0">
                <a:solidFill>
                  <a:schemeClr val="tx2">
                    <a:satMod val="200000"/>
                  </a:schemeClr>
                </a:solidFill>
              </a:rPr>
              <a:t>Environmental Factors</a:t>
            </a:r>
            <a:br>
              <a:rPr lang="en-US" smtClean="0">
                <a:solidFill>
                  <a:schemeClr val="tx2">
                    <a:satMod val="200000"/>
                  </a:schemeClr>
                </a:solidFill>
              </a:rPr>
            </a:br>
            <a:r>
              <a:rPr lang="en-US" smtClean="0">
                <a:solidFill>
                  <a:schemeClr val="tx2">
                    <a:satMod val="200000"/>
                  </a:schemeClr>
                </a:solidFill>
              </a:rPr>
              <a:t>and Prenatal Development</a:t>
            </a:r>
            <a:endParaRPr lang="en-US" b="1" smtClean="0">
              <a:solidFill>
                <a:schemeClr val="tx2">
                  <a:satMod val="200000"/>
                </a:schemeClr>
              </a:solidFill>
            </a:endParaRPr>
          </a:p>
        </p:txBody>
      </p:sp>
      <p:sp>
        <p:nvSpPr>
          <p:cNvPr id="12291" name="Rectangle 1027"/>
          <p:cNvSpPr>
            <a:spLocks noGrp="1" noChangeArrowheads="1"/>
          </p:cNvSpPr>
          <p:nvPr>
            <p:ph idx="1"/>
          </p:nvPr>
        </p:nvSpPr>
        <p:spPr>
          <a:xfrm>
            <a:off x="381000" y="1885950"/>
            <a:ext cx="8229600" cy="2982913"/>
          </a:xfrm>
        </p:spPr>
        <p:txBody>
          <a:bodyPr/>
          <a:lstStyle/>
          <a:p>
            <a:pPr eaLnBrk="1" hangingPunct="1"/>
            <a:r>
              <a:rPr lang="en-US" altLang="en-US" b="1" smtClean="0"/>
              <a:t>Maternal illness</a:t>
            </a:r>
            <a:endParaRPr lang="en-US" altLang="en-US" smtClean="0"/>
          </a:p>
          <a:p>
            <a:pPr lvl="1" eaLnBrk="1" hangingPunct="1"/>
            <a:r>
              <a:rPr lang="en-US" altLang="en-US" smtClean="0"/>
              <a:t>Rubella, syphilis, mumps, genital herpes, AIDS, severe influenza</a:t>
            </a:r>
          </a:p>
          <a:p>
            <a:pPr lvl="1" eaLnBrk="1" hangingPunct="1"/>
            <a:r>
              <a:rPr lang="en-US" altLang="en-US" smtClean="0"/>
              <a:t>Prenatal health care</a:t>
            </a:r>
          </a:p>
          <a:p>
            <a:pPr lvl="1" eaLnBrk="1" hangingPunct="1"/>
            <a:r>
              <a:rPr lang="en-US" altLang="en-US" smtClean="0"/>
              <a:t>Prevention through guidance</a:t>
            </a:r>
            <a:endParaRPr lang="en-US" altLang="en-US" sz="1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tx2">
                    <a:satMod val="200000"/>
                  </a:schemeClr>
                </a:solidFill>
              </a:rPr>
              <a:t>The Childhood Years: Motor Development</a:t>
            </a:r>
            <a:endParaRPr lang="en-US" b="1" dirty="0" smtClean="0">
              <a:solidFill>
                <a:schemeClr val="tx2">
                  <a:satMod val="200000"/>
                </a:schemeClr>
              </a:solidFill>
            </a:endParaRPr>
          </a:p>
        </p:txBody>
      </p:sp>
      <p:sp>
        <p:nvSpPr>
          <p:cNvPr id="22531" name="Rectangle 3"/>
          <p:cNvSpPr>
            <a:spLocks noGrp="1" noChangeArrowheads="1"/>
          </p:cNvSpPr>
          <p:nvPr>
            <p:ph idx="1"/>
          </p:nvPr>
        </p:nvSpPr>
        <p:spPr>
          <a:xfrm>
            <a:off x="762000" y="2038350"/>
            <a:ext cx="7772400" cy="2633663"/>
          </a:xfrm>
        </p:spPr>
        <p:txBody>
          <a:bodyPr>
            <a:normAutofit fontScale="85000" lnSpcReduction="10000"/>
          </a:bodyPr>
          <a:lstStyle/>
          <a:p>
            <a:pPr marL="411480" eaLnBrk="1" fontAlgn="auto" hangingPunct="1">
              <a:spcAft>
                <a:spcPts val="0"/>
              </a:spcAft>
              <a:buFont typeface="Wingdings"/>
              <a:buChar char=""/>
              <a:defRPr/>
            </a:pPr>
            <a:r>
              <a:rPr lang="en-US" b="1" dirty="0" smtClean="0"/>
              <a:t>Basic Principles</a:t>
            </a:r>
          </a:p>
          <a:p>
            <a:pPr marL="740664" lvl="1" eaLnBrk="1" fontAlgn="auto" hangingPunct="1">
              <a:spcAft>
                <a:spcPts val="0"/>
              </a:spcAft>
              <a:buFont typeface="Wingdings"/>
              <a:buChar char=""/>
              <a:defRPr/>
            </a:pPr>
            <a:r>
              <a:rPr lang="en-US" b="1" dirty="0" err="1" smtClean="0"/>
              <a:t>Cephalocaudal</a:t>
            </a:r>
            <a:r>
              <a:rPr lang="en-US" b="1" dirty="0" smtClean="0"/>
              <a:t> trend</a:t>
            </a:r>
            <a:r>
              <a:rPr lang="en-US" dirty="0" smtClean="0"/>
              <a:t> – head to foot</a:t>
            </a:r>
            <a:endParaRPr lang="en-US" b="1" dirty="0" smtClean="0"/>
          </a:p>
          <a:p>
            <a:pPr marL="740664" lvl="1" eaLnBrk="1" fontAlgn="auto" hangingPunct="1">
              <a:spcAft>
                <a:spcPts val="0"/>
              </a:spcAft>
              <a:buFont typeface="Wingdings"/>
              <a:buChar char=""/>
              <a:defRPr/>
            </a:pPr>
            <a:r>
              <a:rPr lang="en-US" b="1" dirty="0" err="1" smtClean="0"/>
              <a:t>Proximodistal</a:t>
            </a:r>
            <a:r>
              <a:rPr lang="en-US" b="1" dirty="0" smtClean="0"/>
              <a:t> trend</a:t>
            </a:r>
            <a:r>
              <a:rPr lang="en-US" dirty="0" smtClean="0"/>
              <a:t> – center-outward</a:t>
            </a:r>
            <a:endParaRPr lang="en-US" b="1" dirty="0" smtClean="0"/>
          </a:p>
          <a:p>
            <a:pPr marL="411480" eaLnBrk="1" fontAlgn="auto" hangingPunct="1">
              <a:spcAft>
                <a:spcPts val="0"/>
              </a:spcAft>
              <a:buFont typeface="Wingdings"/>
              <a:buChar char=""/>
              <a:defRPr/>
            </a:pPr>
            <a:r>
              <a:rPr lang="en-US" b="1" dirty="0" smtClean="0"/>
              <a:t>Maturation</a:t>
            </a:r>
            <a:r>
              <a:rPr lang="en-US" dirty="0" smtClean="0"/>
              <a:t> – gradual unfolding of genetic blueprint</a:t>
            </a:r>
            <a:endParaRPr lang="en-US" b="1" dirty="0" smtClean="0"/>
          </a:p>
          <a:p>
            <a:pPr marL="411480" eaLnBrk="1" fontAlgn="auto" hangingPunct="1">
              <a:spcAft>
                <a:spcPts val="0"/>
              </a:spcAft>
              <a:buFont typeface="Wingdings"/>
              <a:buChar char=""/>
              <a:defRPr/>
            </a:pPr>
            <a:r>
              <a:rPr lang="en-US" b="1" dirty="0" smtClean="0"/>
              <a:t>Developmental norms</a:t>
            </a:r>
            <a:r>
              <a:rPr lang="en-US" dirty="0" smtClean="0"/>
              <a:t> – median age</a:t>
            </a:r>
          </a:p>
          <a:p>
            <a:pPr marL="740664" lvl="1" eaLnBrk="1" fontAlgn="auto" hangingPunct="1">
              <a:spcAft>
                <a:spcPts val="0"/>
              </a:spcAft>
              <a:buFont typeface="Wingdings"/>
              <a:buChar char=""/>
              <a:defRPr/>
            </a:pPr>
            <a:r>
              <a:rPr lang="en-US" dirty="0" smtClean="0"/>
              <a:t>Cultural variations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209550"/>
            <a:ext cx="7772400" cy="685800"/>
          </a:xfrm>
        </p:spPr>
        <p:txBody>
          <a:bodyPr/>
          <a:lstStyle/>
          <a:p>
            <a:pPr eaLnBrk="1" fontAlgn="auto" hangingPunct="1">
              <a:spcAft>
                <a:spcPts val="0"/>
              </a:spcAft>
              <a:defRPr/>
            </a:pPr>
            <a:r>
              <a:rPr lang="en-US" dirty="0" smtClean="0">
                <a:solidFill>
                  <a:schemeClr val="tx2">
                    <a:satMod val="200000"/>
                  </a:schemeClr>
                </a:solidFill>
              </a:rPr>
              <a:t>Easy and Difficult Babies:</a:t>
            </a:r>
            <a:br>
              <a:rPr lang="en-US" dirty="0" smtClean="0">
                <a:solidFill>
                  <a:schemeClr val="tx2">
                    <a:satMod val="200000"/>
                  </a:schemeClr>
                </a:solidFill>
              </a:rPr>
            </a:br>
            <a:r>
              <a:rPr lang="en-US" dirty="0" smtClean="0">
                <a:solidFill>
                  <a:schemeClr val="tx2">
                    <a:satMod val="200000"/>
                  </a:schemeClr>
                </a:solidFill>
              </a:rPr>
              <a:t>Differences in Temperament</a:t>
            </a:r>
            <a:endParaRPr lang="en-US" b="1" dirty="0" smtClean="0">
              <a:solidFill>
                <a:schemeClr val="tx2">
                  <a:satMod val="200000"/>
                </a:schemeClr>
              </a:solidFill>
            </a:endParaRPr>
          </a:p>
        </p:txBody>
      </p:sp>
      <p:sp>
        <p:nvSpPr>
          <p:cNvPr id="14339" name="Rectangle 3"/>
          <p:cNvSpPr>
            <a:spLocks noGrp="1" noChangeArrowheads="1"/>
          </p:cNvSpPr>
          <p:nvPr>
            <p:ph idx="1"/>
          </p:nvPr>
        </p:nvSpPr>
        <p:spPr>
          <a:xfrm>
            <a:off x="685800" y="1504950"/>
            <a:ext cx="7772400" cy="2801937"/>
          </a:xfrm>
        </p:spPr>
        <p:txBody>
          <a:bodyPr/>
          <a:lstStyle/>
          <a:p>
            <a:pPr eaLnBrk="1" hangingPunct="1"/>
            <a:r>
              <a:rPr lang="en-US" altLang="en-US" dirty="0" smtClean="0"/>
              <a:t>Longitudinal vs. cross-sectional designs</a:t>
            </a:r>
            <a:endParaRPr lang="en-US" altLang="en-US" b="1" dirty="0" smtClean="0"/>
          </a:p>
          <a:p>
            <a:pPr eaLnBrk="1" hangingPunct="1"/>
            <a:r>
              <a:rPr lang="en-US" altLang="en-US" b="1" dirty="0" smtClean="0"/>
              <a:t>Thomas, Chess, and Birch (1970)</a:t>
            </a:r>
            <a:endParaRPr lang="en-US" altLang="en-US" dirty="0" smtClean="0"/>
          </a:p>
          <a:p>
            <a:pPr lvl="1" eaLnBrk="1" hangingPunct="1"/>
            <a:r>
              <a:rPr lang="en-US" altLang="en-US" dirty="0" smtClean="0"/>
              <a:t>3 basic temperamental styles</a:t>
            </a:r>
            <a:endParaRPr lang="en-US" altLang="en-US" b="1" dirty="0" smtClean="0"/>
          </a:p>
          <a:p>
            <a:pPr lvl="2" eaLnBrk="1" hangingPunct="1"/>
            <a:r>
              <a:rPr lang="en-US" altLang="en-US" b="1" dirty="0" smtClean="0"/>
              <a:t>easy – 40%</a:t>
            </a:r>
          </a:p>
          <a:p>
            <a:pPr lvl="2" eaLnBrk="1" hangingPunct="1"/>
            <a:r>
              <a:rPr lang="en-US" altLang="en-US" b="1" dirty="0" smtClean="0"/>
              <a:t>slow-to-warm-up – 15%</a:t>
            </a:r>
          </a:p>
          <a:p>
            <a:pPr lvl="2" eaLnBrk="1" hangingPunct="1"/>
            <a:r>
              <a:rPr lang="en-US" altLang="en-US" b="1" dirty="0" smtClean="0"/>
              <a:t>difficult – 10%</a:t>
            </a:r>
          </a:p>
          <a:p>
            <a:pPr lvl="2" eaLnBrk="1" hangingPunct="1"/>
            <a:r>
              <a:rPr lang="en-US" altLang="en-US" b="1" dirty="0" smtClean="0"/>
              <a:t>mixed – 35%</a:t>
            </a:r>
            <a:endParaRPr lang="en-US" altLang="en-US" dirty="0" smtClean="0"/>
          </a:p>
          <a:p>
            <a:pPr lvl="3" eaLnBrk="1" hangingPunct="1"/>
            <a:r>
              <a:rPr lang="en-US" altLang="en-US" dirty="0" smtClean="0"/>
              <a:t>stable over time</a:t>
            </a:r>
            <a:endParaRPr lang="en-US" altLang="en-US" sz="1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satMod val="200000"/>
                  </a:schemeClr>
                </a:solidFill>
              </a:rPr>
              <a:t>Easy and Difficult Babies:</a:t>
            </a:r>
            <a:br>
              <a:rPr lang="en-US" smtClean="0">
                <a:solidFill>
                  <a:schemeClr val="tx2">
                    <a:satMod val="200000"/>
                  </a:schemeClr>
                </a:solidFill>
              </a:rPr>
            </a:br>
            <a:r>
              <a:rPr lang="en-US" smtClean="0">
                <a:solidFill>
                  <a:schemeClr val="tx2">
                    <a:satMod val="200000"/>
                  </a:schemeClr>
                </a:solidFill>
              </a:rPr>
              <a:t>Differences in Temperament</a:t>
            </a:r>
            <a:endParaRPr lang="en-US" b="1" smtClean="0">
              <a:solidFill>
                <a:schemeClr val="tx2">
                  <a:satMod val="200000"/>
                </a:schemeClr>
              </a:solidFill>
            </a:endParaRPr>
          </a:p>
        </p:txBody>
      </p:sp>
      <p:sp>
        <p:nvSpPr>
          <p:cNvPr id="15363" name="Rectangle 3"/>
          <p:cNvSpPr>
            <a:spLocks noGrp="1" noChangeArrowheads="1"/>
          </p:cNvSpPr>
          <p:nvPr>
            <p:ph idx="1"/>
          </p:nvPr>
        </p:nvSpPr>
        <p:spPr>
          <a:xfrm>
            <a:off x="762000" y="1885950"/>
            <a:ext cx="7772400" cy="3429000"/>
          </a:xfrm>
        </p:spPr>
        <p:txBody>
          <a:bodyPr/>
          <a:lstStyle/>
          <a:p>
            <a:pPr eaLnBrk="1" hangingPunct="1"/>
            <a:r>
              <a:rPr lang="en-US" altLang="en-US" b="1" dirty="0" smtClean="0"/>
              <a:t>Kagan &amp; </a:t>
            </a:r>
            <a:r>
              <a:rPr lang="en-US" altLang="en-US" b="1" dirty="0" err="1" smtClean="0"/>
              <a:t>Snidman</a:t>
            </a:r>
            <a:r>
              <a:rPr lang="en-US" altLang="en-US" b="1" dirty="0" smtClean="0"/>
              <a:t> (1991)</a:t>
            </a:r>
            <a:endParaRPr lang="en-US" altLang="en-US" dirty="0" smtClean="0"/>
          </a:p>
          <a:p>
            <a:pPr lvl="1" eaLnBrk="1" hangingPunct="1"/>
            <a:r>
              <a:rPr lang="en-US" altLang="en-US" dirty="0" smtClean="0"/>
              <a:t>Inhibited vs. uninhibited temperament</a:t>
            </a:r>
            <a:endParaRPr lang="en-US" altLang="en-US" b="1" dirty="0" smtClean="0"/>
          </a:p>
          <a:p>
            <a:pPr lvl="2" eaLnBrk="1" hangingPunct="1"/>
            <a:r>
              <a:rPr lang="en-US" altLang="en-US" b="1" dirty="0" smtClean="0"/>
              <a:t>inhibited – 15 - 20%</a:t>
            </a:r>
          </a:p>
          <a:p>
            <a:pPr lvl="2" eaLnBrk="1" hangingPunct="1"/>
            <a:r>
              <a:rPr lang="en-US" altLang="en-US" b="1" dirty="0" smtClean="0"/>
              <a:t>uninhibited – 25 - 30%</a:t>
            </a:r>
            <a:endParaRPr lang="en-US" altLang="en-US" dirty="0" smtClean="0"/>
          </a:p>
          <a:p>
            <a:pPr lvl="3" eaLnBrk="1" hangingPunct="1"/>
            <a:r>
              <a:rPr lang="en-US" altLang="en-US" dirty="0" smtClean="0"/>
              <a:t>stable over time, genetically based</a:t>
            </a:r>
            <a:endParaRPr lang="en-US" altLang="en-US" sz="1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228600"/>
            <a:ext cx="8674100"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0" y="4457700"/>
            <a:ext cx="9144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ea typeface="ＭＳ Ｐゴシック" pitchFamily="1" charset="-128"/>
              </a:defRPr>
            </a:lvl1pPr>
            <a:lvl2pPr marL="742950" indent="-285750">
              <a:defRPr>
                <a:solidFill>
                  <a:schemeClr val="tx1"/>
                </a:solidFill>
                <a:latin typeface="Tahoma" pitchFamily="34" charset="0"/>
                <a:ea typeface="ＭＳ Ｐゴシック" pitchFamily="1" charset="-128"/>
              </a:defRPr>
            </a:lvl2pPr>
            <a:lvl3pPr marL="1143000" indent="-228600">
              <a:defRPr>
                <a:solidFill>
                  <a:schemeClr val="tx1"/>
                </a:solidFill>
                <a:latin typeface="Tahoma" pitchFamily="34" charset="0"/>
                <a:ea typeface="ＭＳ Ｐゴシック" pitchFamily="1" charset="-128"/>
              </a:defRPr>
            </a:lvl3pPr>
            <a:lvl4pPr marL="1600200" indent="-228600">
              <a:defRPr>
                <a:solidFill>
                  <a:schemeClr val="tx1"/>
                </a:solidFill>
                <a:latin typeface="Tahoma" pitchFamily="34" charset="0"/>
                <a:ea typeface="ＭＳ Ｐゴシック" pitchFamily="1" charset="-128"/>
              </a:defRPr>
            </a:lvl4pPr>
            <a:lvl5pPr marL="2057400" indent="-228600">
              <a:defRPr>
                <a:solidFill>
                  <a:schemeClr val="tx1"/>
                </a:solidFill>
                <a:latin typeface="Tahoma" pitchFamily="34" charset="0"/>
                <a:ea typeface="ＭＳ Ｐゴシック" pitchFamily="1"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pitchFamily="1"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pitchFamily="1"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pitchFamily="1"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pitchFamily="1" charset="-128"/>
              </a:defRPr>
            </a:lvl9pPr>
          </a:lstStyle>
          <a:p>
            <a:pPr algn="ctr"/>
            <a:r>
              <a:rPr lang="en-US" altLang="en-US" sz="1300" b="1">
                <a:solidFill>
                  <a:schemeClr val="tx2"/>
                </a:solidFill>
                <a:latin typeface="Arial" charset="0"/>
              </a:rPr>
              <a:t>Figure 11.6  Longitudinal versus cross-sectional research</a:t>
            </a:r>
            <a:endParaRPr lang="en-US" altLang="en-US" sz="2400">
              <a:latin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2701</TotalTime>
  <Words>3937</Words>
  <Application>Microsoft Office PowerPoint</Application>
  <PresentationFormat>On-screen Show (16:9)</PresentationFormat>
  <Paragraphs>254</Paragraphs>
  <Slides>32</Slides>
  <Notes>17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Metro</vt:lpstr>
      <vt:lpstr>Unit 9: Human Development Across the Life Span</vt:lpstr>
      <vt:lpstr>Progress Before Birth: Prenatal Development</vt:lpstr>
      <vt:lpstr>PowerPoint Presentation</vt:lpstr>
      <vt:lpstr>Environmental Factors and Prenatal Development</vt:lpstr>
      <vt:lpstr>Environmental Factors and Prenatal Development</vt:lpstr>
      <vt:lpstr>The Childhood Years: Motor Development</vt:lpstr>
      <vt:lpstr>Easy and Difficult Babies: Differences in Temperament</vt:lpstr>
      <vt:lpstr>Easy and Difficult Babies: Differences in Temperament</vt:lpstr>
      <vt:lpstr>PowerPoint Presentation</vt:lpstr>
      <vt:lpstr>Early Emotional Development: Attachment</vt:lpstr>
      <vt:lpstr>Stage Theories of Development: Personality</vt:lpstr>
      <vt:lpstr>PowerPoint Presentation</vt:lpstr>
      <vt:lpstr>PowerPoint Presentation</vt:lpstr>
      <vt:lpstr>Stage Theories: Cognitive Development</vt:lpstr>
      <vt:lpstr>PowerPoint Presentation</vt:lpstr>
      <vt:lpstr>PowerPoint Presentation</vt:lpstr>
      <vt:lpstr>PowerPoint Presentation</vt:lpstr>
      <vt:lpstr>The Development of Moral Reasoning</vt:lpstr>
      <vt:lpstr>PowerPoint Presentation</vt:lpstr>
      <vt:lpstr>PowerPoint Presentation</vt:lpstr>
      <vt:lpstr>PowerPoint Presentation</vt:lpstr>
      <vt:lpstr>PowerPoint Presentation</vt:lpstr>
      <vt:lpstr>PowerPoint Presentation</vt:lpstr>
      <vt:lpstr>CAROL GILLIGAN </vt:lpstr>
      <vt:lpstr>PowerPoint Presentation</vt:lpstr>
      <vt:lpstr>PowerPoint Presentation</vt:lpstr>
      <vt:lpstr>Adolescence: Physiological Changes</vt:lpstr>
      <vt:lpstr>Adolescence:  Neural Changes</vt:lpstr>
      <vt:lpstr>The Search for Identity “Who am I and where am I going”</vt:lpstr>
      <vt:lpstr>PowerPoint Presentation</vt:lpstr>
      <vt:lpstr>The Expanse of Adulthood</vt:lpstr>
      <vt:lpstr>The Expanse of Adulthood</vt:lpstr>
    </vt:vector>
  </TitlesOfParts>
  <Company>Thomson Wadsworth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Etheridge</dc:creator>
  <cp:lastModifiedBy>JFE</cp:lastModifiedBy>
  <cp:revision>54</cp:revision>
  <dcterms:created xsi:type="dcterms:W3CDTF">2005-08-22T19:57:47Z</dcterms:created>
  <dcterms:modified xsi:type="dcterms:W3CDTF">2017-02-27T22:38:24Z</dcterms:modified>
</cp:coreProperties>
</file>